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3" r:id="rId2"/>
    <p:sldId id="492" r:id="rId3"/>
    <p:sldId id="444" r:id="rId4"/>
    <p:sldId id="479" r:id="rId5"/>
    <p:sldId id="480" r:id="rId6"/>
    <p:sldId id="481" r:id="rId7"/>
    <p:sldId id="487" r:id="rId8"/>
    <p:sldId id="486" r:id="rId9"/>
    <p:sldId id="494" r:id="rId10"/>
    <p:sldId id="495" r:id="rId11"/>
    <p:sldId id="493" r:id="rId12"/>
    <p:sldId id="455" r:id="rId13"/>
    <p:sldId id="483" r:id="rId14"/>
    <p:sldId id="497" r:id="rId15"/>
    <p:sldId id="496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2060"/>
    <a:srgbClr val="003366"/>
    <a:srgbClr val="1F24F2"/>
    <a:srgbClr val="3366FF"/>
    <a:srgbClr val="0033CC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69" autoAdjust="0"/>
  </p:normalViewPr>
  <p:slideViewPr>
    <p:cSldViewPr showGuides="1">
      <p:cViewPr>
        <p:scale>
          <a:sx n="90" d="100"/>
          <a:sy n="90" d="100"/>
        </p:scale>
        <p:origin x="-73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58E41-E76A-46D9-AB44-327C17981493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FD21F44-6F96-46F4-A116-F7A10BB06661}">
      <dgm:prSet phldrT="[Text]" custT="1"/>
      <dgm:spPr/>
      <dgm:t>
        <a:bodyPr/>
        <a:lstStyle/>
        <a:p>
          <a:r>
            <a:rPr lang="en-US" sz="3200" b="1" dirty="0" smtClean="0">
              <a:latin typeface="Arial" pitchFamily="34" charset="0"/>
              <a:cs typeface="Arial" pitchFamily="34" charset="0"/>
            </a:rPr>
            <a:t>ENMs</a:t>
          </a:r>
          <a:endParaRPr lang="en-IN" sz="4000" b="1" dirty="0">
            <a:latin typeface="Arial" pitchFamily="34" charset="0"/>
            <a:cs typeface="Arial" pitchFamily="34" charset="0"/>
          </a:endParaRPr>
        </a:p>
      </dgm:t>
    </dgm:pt>
    <dgm:pt modelId="{B7AC1D53-99F5-4B85-A859-16D390FDD9B1}" type="parTrans" cxnId="{0FE1A6C0-4BC8-4DCB-8F32-818B73C84B24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7D7DDE65-C9F5-4C73-92EF-B6BF16BED154}" type="sibTrans" cxnId="{0FE1A6C0-4BC8-4DCB-8F32-818B73C84B24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E110568D-C2FB-4941-B960-DCDE9DD1B56F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Synthesis</a:t>
          </a:r>
          <a:endParaRPr lang="en-IN" sz="1400" b="1" dirty="0">
            <a:latin typeface="Arial" pitchFamily="34" charset="0"/>
            <a:cs typeface="Arial" pitchFamily="34" charset="0"/>
          </a:endParaRPr>
        </a:p>
      </dgm:t>
    </dgm:pt>
    <dgm:pt modelId="{9FBE7B94-C2BD-474E-BA92-9EDF4E4D884D}" type="parTrans" cxnId="{DC90551D-8C6E-45EA-85E2-3DFFEBF66FC4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1269C96B-7AA1-4397-B998-6757673FDA47}" type="sibTrans" cxnId="{DC90551D-8C6E-45EA-85E2-3DFFEBF66FC4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65969E2E-54AF-4F0F-954D-146E5A970489}">
      <dgm:prSet phldrT="[Text]" custT="1"/>
      <dgm:spPr/>
      <dgm:t>
        <a:bodyPr/>
        <a:lstStyle/>
        <a:p>
          <a:r>
            <a:rPr lang="en-US" sz="1600" b="1" dirty="0" err="1" smtClean="0">
              <a:latin typeface="Arial" pitchFamily="34" charset="0"/>
              <a:cs typeface="Arial" pitchFamily="34" charset="0"/>
            </a:rPr>
            <a:t>Charac-terization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B32F0676-9DDE-4075-8BEB-820C9195A0EF}" type="parTrans" cxnId="{8D603467-8E16-47CC-8B39-FA9F0F4AE54E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85E7389F-DC1B-45D4-91F5-B44AC2631B17}" type="sibTrans" cxnId="{8D603467-8E16-47CC-8B39-FA9F0F4AE54E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55CB0733-F512-45B1-8F1E-2947FB7FD117}">
      <dgm:prSet phldrT="[Text]" custT="1"/>
      <dgm:spPr/>
      <dgm:t>
        <a:bodyPr/>
        <a:lstStyle/>
        <a:p>
          <a:r>
            <a:rPr lang="en-US" sz="1600" b="1" dirty="0" err="1" smtClean="0">
              <a:latin typeface="Arial" pitchFamily="34" charset="0"/>
              <a:cs typeface="Arial" pitchFamily="34" charset="0"/>
            </a:rPr>
            <a:t>Cyto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-toxicity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B41F853F-F088-4ECE-BAFB-358437895DD7}" type="parTrans" cxnId="{8BB670CF-4D55-4550-87CD-4A7D85C6CFCD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5B52ED1F-329F-4971-A45E-330F5A3648CE}" type="sibTrans" cxnId="{8BB670CF-4D55-4550-87CD-4A7D85C6CFCD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EF638E68-FB74-4EC8-B21A-AB65E8656198}">
      <dgm:prSet phldrT="[Text]" custT="1"/>
      <dgm:spPr/>
      <dgm:t>
        <a:bodyPr/>
        <a:lstStyle/>
        <a:p>
          <a:r>
            <a:rPr lang="en-US" sz="1600" b="1" dirty="0" err="1" smtClean="0">
              <a:latin typeface="Arial" pitchFamily="34" charset="0"/>
              <a:cs typeface="Arial" pitchFamily="34" charset="0"/>
            </a:rPr>
            <a:t>Geno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-toxicity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D76F596F-BBB7-44C8-A9CA-D664D666EDA7}" type="parTrans" cxnId="{732FFD15-3BCC-4D17-85E4-7050FB1E2826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EF841BB9-5D8C-4319-A2BE-C2F88C1BF9EB}" type="sibTrans" cxnId="{732FFD15-3BCC-4D17-85E4-7050FB1E2826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3EDFC665-C030-410F-8AE7-526CFCCD1685}">
      <dgm:prSet phldrT="[Text]" custT="1"/>
      <dgm:spPr/>
      <dgm:t>
        <a:bodyPr/>
        <a:lstStyle/>
        <a:p>
          <a:r>
            <a:rPr lang="en-US" sz="1600" b="1" dirty="0" err="1" smtClean="0">
              <a:latin typeface="Arial" pitchFamily="34" charset="0"/>
              <a:cs typeface="Arial" pitchFamily="34" charset="0"/>
            </a:rPr>
            <a:t>Immuno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-toxicity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31350FF1-291F-4CC9-BEC1-C57D6D6533CD}" type="parTrans" cxnId="{2E06A621-EAAC-4BA5-9CE1-A58400FA9FE6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C60FFD45-434C-4E6E-AC2C-463CB5B0B720}" type="sibTrans" cxnId="{2E06A621-EAAC-4BA5-9CE1-A58400FA9FE6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6524FA30-BF6B-4AC7-BEB7-7245346C870D}">
      <dgm:prSet phldrT="[Text]" custT="1"/>
      <dgm:spPr/>
      <dgm:t>
        <a:bodyPr/>
        <a:lstStyle/>
        <a:p>
          <a:r>
            <a:rPr lang="en-US" sz="1600" b="1" dirty="0" err="1" smtClean="0">
              <a:latin typeface="Arial" pitchFamily="34" charset="0"/>
              <a:cs typeface="Arial" pitchFamily="34" charset="0"/>
            </a:rPr>
            <a:t>Neuro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-toxicity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0FCE2062-7182-45F3-9043-8BEDC3ADFD99}" type="parTrans" cxnId="{2A13791E-1195-4B9A-A9E6-11DEF949C436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B3E31832-09EF-4121-9595-5F9147E22ECD}" type="sibTrans" cxnId="{2A13791E-1195-4B9A-A9E6-11DEF949C436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1A233BBA-5620-41DE-A102-1BD7B6095705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Dermal toxicity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65415881-2741-4F40-9C80-AD240F0F2277}" type="parTrans" cxnId="{48CF71A6-4D18-46FE-8ED3-D945B4381EA5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0237854A-48B2-48C5-8026-887D112043F4}" type="sibTrans" cxnId="{48CF71A6-4D18-46FE-8ED3-D945B4381EA5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710DB3B0-3A55-4780-AC42-321C248DE64F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   </a:t>
          </a:r>
          <a:r>
            <a:rPr lang="en-US" sz="1600" b="1" dirty="0" err="1" smtClean="0">
              <a:latin typeface="Arial" pitchFamily="34" charset="0"/>
              <a:cs typeface="Arial" pitchFamily="34" charset="0"/>
            </a:rPr>
            <a:t>Nephro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-toxicity</a:t>
          </a:r>
          <a:endParaRPr lang="en-IN" sz="1400" b="1" dirty="0">
            <a:latin typeface="Arial" pitchFamily="34" charset="0"/>
            <a:cs typeface="Arial" pitchFamily="34" charset="0"/>
          </a:endParaRPr>
        </a:p>
      </dgm:t>
    </dgm:pt>
    <dgm:pt modelId="{2381D48C-AA42-40E8-8A26-6A87DE7B84E4}" type="parTrans" cxnId="{E326233C-27E5-4165-B699-64088FF35B10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73D6B47C-73FF-45B6-90FF-727685CB5424}" type="sibTrans" cxnId="{E326233C-27E5-4165-B699-64088FF35B10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2E6E22E0-0E7A-4EEA-BC77-73ACC4843DDE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Repro-</a:t>
          </a:r>
          <a:r>
            <a:rPr lang="en-US" sz="1600" b="1" dirty="0" err="1" smtClean="0">
              <a:latin typeface="Arial" pitchFamily="34" charset="0"/>
              <a:cs typeface="Arial" pitchFamily="34" charset="0"/>
            </a:rPr>
            <a:t>ductive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 Toxicity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416508CC-6725-4AAB-A38D-DB6A3F49C1B7}" type="parTrans" cxnId="{B02C4FD3-E728-4109-92A2-07990559C7D6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E49CD68D-FE72-4F14-B025-3B29E20C0DEC}" type="sibTrans" cxnId="{B02C4FD3-E728-4109-92A2-07990559C7D6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53101B5C-0822-4F04-8FF7-9DBCBD5D9793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ADME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0E8EC630-06EF-4AB6-B762-6EC746711B3B}" type="parTrans" cxnId="{E36530E8-0EE2-4FAA-A969-661840387ED0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3A7237C2-FD75-4658-877D-6704411CF527}" type="sibTrans" cxnId="{E36530E8-0EE2-4FAA-A969-661840387ED0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84388D18-DCB7-4498-97F2-509D2AE47FD6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Environ-mental Toxicity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B2DC32E5-E7A7-4BBB-A655-EF119F3E1354}" type="parTrans" cxnId="{808E947E-8DBA-4A56-8EE6-F7B3D2ACA639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2AA82EFB-47B5-4AE9-AC89-7F8FB6B5FED6}" type="sibTrans" cxnId="{808E947E-8DBA-4A56-8EE6-F7B3D2ACA639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E67311E1-E2E5-4A18-9867-71919138A6C3}">
      <dgm:prSet phldrT="[Text]" custT="1"/>
      <dgm:spPr/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Eco-toxicity</a:t>
          </a:r>
          <a:endParaRPr lang="en-IN" sz="1600" b="1" dirty="0">
            <a:latin typeface="Arial" pitchFamily="34" charset="0"/>
            <a:cs typeface="Arial" pitchFamily="34" charset="0"/>
          </a:endParaRPr>
        </a:p>
      </dgm:t>
    </dgm:pt>
    <dgm:pt modelId="{19CAF061-254D-4634-B1BE-3E5B2EB5F1EF}" type="parTrans" cxnId="{30346718-3881-4539-B352-497EDA1B4FAD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6E0162CA-C6A7-405E-AB4A-F0E5DD94DF3C}" type="sibTrans" cxnId="{30346718-3881-4539-B352-497EDA1B4FAD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AB51EA24-3EAE-4AB8-8819-02AFE803092B}">
      <dgm:prSet phldrT="[Text]" custT="1"/>
      <dgm:spPr/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In Silico prediction</a:t>
          </a:r>
          <a:endParaRPr lang="en-IN" sz="1400" b="1" dirty="0">
            <a:latin typeface="Arial" pitchFamily="34" charset="0"/>
            <a:cs typeface="Arial" pitchFamily="34" charset="0"/>
          </a:endParaRPr>
        </a:p>
      </dgm:t>
    </dgm:pt>
    <dgm:pt modelId="{9BF26222-E380-44DB-8A94-9DD233853DD5}" type="parTrans" cxnId="{9ACF7897-6EB0-4E04-9FEB-1A88B13B4637}">
      <dgm:prSet custT="1"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415D5A61-2A56-439B-884B-DACA213A358E}" type="sibTrans" cxnId="{9ACF7897-6EB0-4E04-9FEB-1A88B13B4637}">
      <dgm:prSet/>
      <dgm:spPr/>
      <dgm:t>
        <a:bodyPr/>
        <a:lstStyle/>
        <a:p>
          <a:endParaRPr lang="en-IN" sz="1600" b="1">
            <a:latin typeface="Arial" pitchFamily="34" charset="0"/>
            <a:cs typeface="Arial" pitchFamily="34" charset="0"/>
          </a:endParaRPr>
        </a:p>
      </dgm:t>
    </dgm:pt>
    <dgm:pt modelId="{60998F26-C8F3-46D4-A2F4-F692FA743511}" type="pres">
      <dgm:prSet presAssocID="{1CA58E41-E76A-46D9-AB44-327C179814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5981B48-80A3-4736-8BBF-48853B62E1B5}" type="pres">
      <dgm:prSet presAssocID="{1CA58E41-E76A-46D9-AB44-327C17981493}" presName="radial" presStyleCnt="0">
        <dgm:presLayoutVars>
          <dgm:animLvl val="ctr"/>
        </dgm:presLayoutVars>
      </dgm:prSet>
      <dgm:spPr/>
      <dgm:t>
        <a:bodyPr/>
        <a:lstStyle/>
        <a:p>
          <a:endParaRPr lang="en-IN"/>
        </a:p>
      </dgm:t>
    </dgm:pt>
    <dgm:pt modelId="{0D78F5A9-AD7B-4B5D-A213-827A62DE9307}" type="pres">
      <dgm:prSet presAssocID="{BFD21F44-6F96-46F4-A116-F7A10BB06661}" presName="centerShape" presStyleLbl="vennNode1" presStyleIdx="0" presStyleCnt="14" custScaleX="74018" custScaleY="59981" custLinFactNeighborX="297" custLinFactNeighborY="859"/>
      <dgm:spPr/>
      <dgm:t>
        <a:bodyPr/>
        <a:lstStyle/>
        <a:p>
          <a:endParaRPr lang="en-IN"/>
        </a:p>
      </dgm:t>
    </dgm:pt>
    <dgm:pt modelId="{1DBB0971-14E7-45A5-9BC3-BE758DFC1979}" type="pres">
      <dgm:prSet presAssocID="{E110568D-C2FB-4941-B960-DCDE9DD1B56F}" presName="node" presStyleLbl="vennNode1" presStyleIdx="1" presStyleCnt="14" custRadScaleRad="1044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21398B-B38D-45D1-B71C-32164D4BE015}" type="pres">
      <dgm:prSet presAssocID="{65969E2E-54AF-4F0F-954D-146E5A970489}" presName="node" presStyleLbl="vennNode1" presStyleIdx="2" presStyleCnt="14" custScaleX="1245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44E449-E2AC-4BBE-B55F-182333F41375}" type="pres">
      <dgm:prSet presAssocID="{55CB0733-F512-45B1-8F1E-2947FB7FD117}" presName="node" presStyleLbl="venn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5A4E72-319F-4A05-A1EC-C3F8CF8141E7}" type="pres">
      <dgm:prSet presAssocID="{EF638E68-FB74-4EC8-B21A-AB65E8656198}" presName="node" presStyleLbl="venn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5B1614-225C-4576-A9B5-6EF83DC0D894}" type="pres">
      <dgm:prSet presAssocID="{3EDFC665-C030-410F-8AE7-526CFCCD1685}" presName="node" presStyleLbl="venn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FF3317-9F79-42F9-8A8B-396FDECC3E01}" type="pres">
      <dgm:prSet presAssocID="{6524FA30-BF6B-4AC7-BEB7-7245346C870D}" presName="node" presStyleLbl="venn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A48E6C3-F5C2-4425-A6AE-2D71BA27A481}" type="pres">
      <dgm:prSet presAssocID="{1A233BBA-5620-41DE-A102-1BD7B6095705}" presName="node" presStyleLbl="venn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112038-CE9B-4E0C-8E82-7368539234E2}" type="pres">
      <dgm:prSet presAssocID="{710DB3B0-3A55-4780-AC42-321C248DE64F}" presName="node" presStyleLbl="venn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2322F4-4D70-4A4C-BC73-339ECF4B96AD}" type="pres">
      <dgm:prSet presAssocID="{2E6E22E0-0E7A-4EEA-BC77-73ACC4843DDE}" presName="node" presStyleLbl="venn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6B255E6-2B6C-4981-9224-465829BE6CD3}" type="pres">
      <dgm:prSet presAssocID="{53101B5C-0822-4F04-8FF7-9DBCBD5D9793}" presName="node" presStyleLbl="venn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A2970F-CED6-4D16-8815-317B9C4CB235}" type="pres">
      <dgm:prSet presAssocID="{84388D18-DCB7-4498-97F2-509D2AE47FD6}" presName="node" presStyleLbl="venn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B763B8-D1A5-4355-9862-0A0B821C20C6}" type="pres">
      <dgm:prSet presAssocID="{E67311E1-E2E5-4A18-9867-71919138A6C3}" presName="node" presStyleLbl="venn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BFB8E1-E9DE-474C-9C8B-45419F964D54}" type="pres">
      <dgm:prSet presAssocID="{AB51EA24-3EAE-4AB8-8819-02AFE803092B}" presName="node" presStyleLbl="vennNode1" presStyleIdx="13" presStyleCnt="14" custScaleX="11236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B0C8DFB-05A3-4517-B11E-012DB9300BB4}" type="presOf" srcId="{3EDFC665-C030-410F-8AE7-526CFCCD1685}" destId="{CD5B1614-225C-4576-A9B5-6EF83DC0D894}" srcOrd="0" destOrd="0" presId="urn:microsoft.com/office/officeart/2005/8/layout/radial3"/>
    <dgm:cxn modelId="{1ED97DE6-2C76-48EE-899D-C037FE964BBF}" type="presOf" srcId="{EF638E68-FB74-4EC8-B21A-AB65E8656198}" destId="{035A4E72-319F-4A05-A1EC-C3F8CF8141E7}" srcOrd="0" destOrd="0" presId="urn:microsoft.com/office/officeart/2005/8/layout/radial3"/>
    <dgm:cxn modelId="{D92EC395-CEFA-4BF0-83F4-D6DB8DC71470}" type="presOf" srcId="{BFD21F44-6F96-46F4-A116-F7A10BB06661}" destId="{0D78F5A9-AD7B-4B5D-A213-827A62DE9307}" srcOrd="0" destOrd="0" presId="urn:microsoft.com/office/officeart/2005/8/layout/radial3"/>
    <dgm:cxn modelId="{B5AE1E4C-FF0C-45DC-9414-E4A4B4CDC638}" type="presOf" srcId="{53101B5C-0822-4F04-8FF7-9DBCBD5D9793}" destId="{46B255E6-2B6C-4981-9224-465829BE6CD3}" srcOrd="0" destOrd="0" presId="urn:microsoft.com/office/officeart/2005/8/layout/radial3"/>
    <dgm:cxn modelId="{A3436A61-48CB-4216-B3B3-3C2616D158DE}" type="presOf" srcId="{84388D18-DCB7-4498-97F2-509D2AE47FD6}" destId="{4FA2970F-CED6-4D16-8815-317B9C4CB235}" srcOrd="0" destOrd="0" presId="urn:microsoft.com/office/officeart/2005/8/layout/radial3"/>
    <dgm:cxn modelId="{30346718-3881-4539-B352-497EDA1B4FAD}" srcId="{BFD21F44-6F96-46F4-A116-F7A10BB06661}" destId="{E67311E1-E2E5-4A18-9867-71919138A6C3}" srcOrd="11" destOrd="0" parTransId="{19CAF061-254D-4634-B1BE-3E5B2EB5F1EF}" sibTransId="{6E0162CA-C6A7-405E-AB4A-F0E5DD94DF3C}"/>
    <dgm:cxn modelId="{B60A6CB9-7C81-4A6A-8F62-F80DD655D400}" type="presOf" srcId="{55CB0733-F512-45B1-8F1E-2947FB7FD117}" destId="{2544E449-E2AC-4BBE-B55F-182333F41375}" srcOrd="0" destOrd="0" presId="urn:microsoft.com/office/officeart/2005/8/layout/radial3"/>
    <dgm:cxn modelId="{E326233C-27E5-4165-B699-64088FF35B10}" srcId="{BFD21F44-6F96-46F4-A116-F7A10BB06661}" destId="{710DB3B0-3A55-4780-AC42-321C248DE64F}" srcOrd="7" destOrd="0" parTransId="{2381D48C-AA42-40E8-8A26-6A87DE7B84E4}" sibTransId="{73D6B47C-73FF-45B6-90FF-727685CB5424}"/>
    <dgm:cxn modelId="{E36530E8-0EE2-4FAA-A969-661840387ED0}" srcId="{BFD21F44-6F96-46F4-A116-F7A10BB06661}" destId="{53101B5C-0822-4F04-8FF7-9DBCBD5D9793}" srcOrd="9" destOrd="0" parTransId="{0E8EC630-06EF-4AB6-B762-6EC746711B3B}" sibTransId="{3A7237C2-FD75-4658-877D-6704411CF527}"/>
    <dgm:cxn modelId="{9D303DF9-B3E3-4FB3-845D-A74009A05659}" type="presOf" srcId="{1CA58E41-E76A-46D9-AB44-327C17981493}" destId="{60998F26-C8F3-46D4-A2F4-F692FA743511}" srcOrd="0" destOrd="0" presId="urn:microsoft.com/office/officeart/2005/8/layout/radial3"/>
    <dgm:cxn modelId="{6C448C30-52E1-41CD-8A3A-332A38EF2726}" type="presOf" srcId="{E67311E1-E2E5-4A18-9867-71919138A6C3}" destId="{FAB763B8-D1A5-4355-9862-0A0B821C20C6}" srcOrd="0" destOrd="0" presId="urn:microsoft.com/office/officeart/2005/8/layout/radial3"/>
    <dgm:cxn modelId="{8D603467-8E16-47CC-8B39-FA9F0F4AE54E}" srcId="{BFD21F44-6F96-46F4-A116-F7A10BB06661}" destId="{65969E2E-54AF-4F0F-954D-146E5A970489}" srcOrd="1" destOrd="0" parTransId="{B32F0676-9DDE-4075-8BEB-820C9195A0EF}" sibTransId="{85E7389F-DC1B-45D4-91F5-B44AC2631B17}"/>
    <dgm:cxn modelId="{EC2257D2-8A96-4C78-8BF9-8DEB5431357F}" type="presOf" srcId="{AB51EA24-3EAE-4AB8-8819-02AFE803092B}" destId="{84BFB8E1-E9DE-474C-9C8B-45419F964D54}" srcOrd="0" destOrd="0" presId="urn:microsoft.com/office/officeart/2005/8/layout/radial3"/>
    <dgm:cxn modelId="{B02C4FD3-E728-4109-92A2-07990559C7D6}" srcId="{BFD21F44-6F96-46F4-A116-F7A10BB06661}" destId="{2E6E22E0-0E7A-4EEA-BC77-73ACC4843DDE}" srcOrd="8" destOrd="0" parTransId="{416508CC-6725-4AAB-A38D-DB6A3F49C1B7}" sibTransId="{E49CD68D-FE72-4F14-B025-3B29E20C0DEC}"/>
    <dgm:cxn modelId="{808E947E-8DBA-4A56-8EE6-F7B3D2ACA639}" srcId="{BFD21F44-6F96-46F4-A116-F7A10BB06661}" destId="{84388D18-DCB7-4498-97F2-509D2AE47FD6}" srcOrd="10" destOrd="0" parTransId="{B2DC32E5-E7A7-4BBB-A655-EF119F3E1354}" sibTransId="{2AA82EFB-47B5-4AE9-AC89-7F8FB6B5FED6}"/>
    <dgm:cxn modelId="{8BB670CF-4D55-4550-87CD-4A7D85C6CFCD}" srcId="{BFD21F44-6F96-46F4-A116-F7A10BB06661}" destId="{55CB0733-F512-45B1-8F1E-2947FB7FD117}" srcOrd="2" destOrd="0" parTransId="{B41F853F-F088-4ECE-BAFB-358437895DD7}" sibTransId="{5B52ED1F-329F-4971-A45E-330F5A3648CE}"/>
    <dgm:cxn modelId="{DC90551D-8C6E-45EA-85E2-3DFFEBF66FC4}" srcId="{BFD21F44-6F96-46F4-A116-F7A10BB06661}" destId="{E110568D-C2FB-4941-B960-DCDE9DD1B56F}" srcOrd="0" destOrd="0" parTransId="{9FBE7B94-C2BD-474E-BA92-9EDF4E4D884D}" sibTransId="{1269C96B-7AA1-4397-B998-6757673FDA47}"/>
    <dgm:cxn modelId="{48CF71A6-4D18-46FE-8ED3-D945B4381EA5}" srcId="{BFD21F44-6F96-46F4-A116-F7A10BB06661}" destId="{1A233BBA-5620-41DE-A102-1BD7B6095705}" srcOrd="6" destOrd="0" parTransId="{65415881-2741-4F40-9C80-AD240F0F2277}" sibTransId="{0237854A-48B2-48C5-8026-887D112043F4}"/>
    <dgm:cxn modelId="{FCF31DB9-814E-4037-86D3-CAFE53ED774D}" type="presOf" srcId="{E110568D-C2FB-4941-B960-DCDE9DD1B56F}" destId="{1DBB0971-14E7-45A5-9BC3-BE758DFC1979}" srcOrd="0" destOrd="0" presId="urn:microsoft.com/office/officeart/2005/8/layout/radial3"/>
    <dgm:cxn modelId="{2CC888B9-B5E5-4264-B04A-597E5CD1B267}" type="presOf" srcId="{2E6E22E0-0E7A-4EEA-BC77-73ACC4843DDE}" destId="{272322F4-4D70-4A4C-BC73-339ECF4B96AD}" srcOrd="0" destOrd="0" presId="urn:microsoft.com/office/officeart/2005/8/layout/radial3"/>
    <dgm:cxn modelId="{A51EAE1C-F2BB-4F2B-9B14-113116E267C6}" type="presOf" srcId="{65969E2E-54AF-4F0F-954D-146E5A970489}" destId="{C721398B-B38D-45D1-B71C-32164D4BE015}" srcOrd="0" destOrd="0" presId="urn:microsoft.com/office/officeart/2005/8/layout/radial3"/>
    <dgm:cxn modelId="{732FFD15-3BCC-4D17-85E4-7050FB1E2826}" srcId="{BFD21F44-6F96-46F4-A116-F7A10BB06661}" destId="{EF638E68-FB74-4EC8-B21A-AB65E8656198}" srcOrd="3" destOrd="0" parTransId="{D76F596F-BBB7-44C8-A9CA-D664D666EDA7}" sibTransId="{EF841BB9-5D8C-4319-A2BE-C2F88C1BF9EB}"/>
    <dgm:cxn modelId="{B564C2F2-5A15-42D0-B09C-2B91B0B05B83}" type="presOf" srcId="{6524FA30-BF6B-4AC7-BEB7-7245346C870D}" destId="{0DFF3317-9F79-42F9-8A8B-396FDECC3E01}" srcOrd="0" destOrd="0" presId="urn:microsoft.com/office/officeart/2005/8/layout/radial3"/>
    <dgm:cxn modelId="{0FE1A6C0-4BC8-4DCB-8F32-818B73C84B24}" srcId="{1CA58E41-E76A-46D9-AB44-327C17981493}" destId="{BFD21F44-6F96-46F4-A116-F7A10BB06661}" srcOrd="0" destOrd="0" parTransId="{B7AC1D53-99F5-4B85-A859-16D390FDD9B1}" sibTransId="{7D7DDE65-C9F5-4C73-92EF-B6BF16BED154}"/>
    <dgm:cxn modelId="{D17107A2-5EA3-4EDA-94F0-91148098E6E7}" type="presOf" srcId="{1A233BBA-5620-41DE-A102-1BD7B6095705}" destId="{CA48E6C3-F5C2-4425-A6AE-2D71BA27A481}" srcOrd="0" destOrd="0" presId="urn:microsoft.com/office/officeart/2005/8/layout/radial3"/>
    <dgm:cxn modelId="{2E06A621-EAAC-4BA5-9CE1-A58400FA9FE6}" srcId="{BFD21F44-6F96-46F4-A116-F7A10BB06661}" destId="{3EDFC665-C030-410F-8AE7-526CFCCD1685}" srcOrd="4" destOrd="0" parTransId="{31350FF1-291F-4CC9-BEC1-C57D6D6533CD}" sibTransId="{C60FFD45-434C-4E6E-AC2C-463CB5B0B720}"/>
    <dgm:cxn modelId="{9ACF7897-6EB0-4E04-9FEB-1A88B13B4637}" srcId="{BFD21F44-6F96-46F4-A116-F7A10BB06661}" destId="{AB51EA24-3EAE-4AB8-8819-02AFE803092B}" srcOrd="12" destOrd="0" parTransId="{9BF26222-E380-44DB-8A94-9DD233853DD5}" sibTransId="{415D5A61-2A56-439B-884B-DACA213A358E}"/>
    <dgm:cxn modelId="{1AD13EA0-07D0-4756-A29D-6194980F080D}" type="presOf" srcId="{710DB3B0-3A55-4780-AC42-321C248DE64F}" destId="{C1112038-CE9B-4E0C-8E82-7368539234E2}" srcOrd="0" destOrd="0" presId="urn:microsoft.com/office/officeart/2005/8/layout/radial3"/>
    <dgm:cxn modelId="{2A13791E-1195-4B9A-A9E6-11DEF949C436}" srcId="{BFD21F44-6F96-46F4-A116-F7A10BB06661}" destId="{6524FA30-BF6B-4AC7-BEB7-7245346C870D}" srcOrd="5" destOrd="0" parTransId="{0FCE2062-7182-45F3-9043-8BEDC3ADFD99}" sibTransId="{B3E31832-09EF-4121-9595-5F9147E22ECD}"/>
    <dgm:cxn modelId="{351CAF8F-B8A6-4A6A-A5BB-95495E2A2102}" type="presParOf" srcId="{60998F26-C8F3-46D4-A2F4-F692FA743511}" destId="{05981B48-80A3-4736-8BBF-48853B62E1B5}" srcOrd="0" destOrd="0" presId="urn:microsoft.com/office/officeart/2005/8/layout/radial3"/>
    <dgm:cxn modelId="{83D9C2B7-6186-4FFE-92E9-6BD408E5CDD5}" type="presParOf" srcId="{05981B48-80A3-4736-8BBF-48853B62E1B5}" destId="{0D78F5A9-AD7B-4B5D-A213-827A62DE9307}" srcOrd="0" destOrd="0" presId="urn:microsoft.com/office/officeart/2005/8/layout/radial3"/>
    <dgm:cxn modelId="{DEC9D162-6AE0-4E17-89BD-178E53A2F7BD}" type="presParOf" srcId="{05981B48-80A3-4736-8BBF-48853B62E1B5}" destId="{1DBB0971-14E7-45A5-9BC3-BE758DFC1979}" srcOrd="1" destOrd="0" presId="urn:microsoft.com/office/officeart/2005/8/layout/radial3"/>
    <dgm:cxn modelId="{E26BC854-A022-42DE-91FA-10185DCAE219}" type="presParOf" srcId="{05981B48-80A3-4736-8BBF-48853B62E1B5}" destId="{C721398B-B38D-45D1-B71C-32164D4BE015}" srcOrd="2" destOrd="0" presId="urn:microsoft.com/office/officeart/2005/8/layout/radial3"/>
    <dgm:cxn modelId="{EA06945A-4661-426A-9864-A58600E390A3}" type="presParOf" srcId="{05981B48-80A3-4736-8BBF-48853B62E1B5}" destId="{2544E449-E2AC-4BBE-B55F-182333F41375}" srcOrd="3" destOrd="0" presId="urn:microsoft.com/office/officeart/2005/8/layout/radial3"/>
    <dgm:cxn modelId="{146807B7-190D-48F3-BCEA-9F9B2FE0E75E}" type="presParOf" srcId="{05981B48-80A3-4736-8BBF-48853B62E1B5}" destId="{035A4E72-319F-4A05-A1EC-C3F8CF8141E7}" srcOrd="4" destOrd="0" presId="urn:microsoft.com/office/officeart/2005/8/layout/radial3"/>
    <dgm:cxn modelId="{52E9EC36-74A2-46FA-9C6E-FA20BF3336A1}" type="presParOf" srcId="{05981B48-80A3-4736-8BBF-48853B62E1B5}" destId="{CD5B1614-225C-4576-A9B5-6EF83DC0D894}" srcOrd="5" destOrd="0" presId="urn:microsoft.com/office/officeart/2005/8/layout/radial3"/>
    <dgm:cxn modelId="{80C240D2-4F9D-4A11-8E1F-44F865188116}" type="presParOf" srcId="{05981B48-80A3-4736-8BBF-48853B62E1B5}" destId="{0DFF3317-9F79-42F9-8A8B-396FDECC3E01}" srcOrd="6" destOrd="0" presId="urn:microsoft.com/office/officeart/2005/8/layout/radial3"/>
    <dgm:cxn modelId="{C235CF58-BC61-4725-A886-3D43BD4532B7}" type="presParOf" srcId="{05981B48-80A3-4736-8BBF-48853B62E1B5}" destId="{CA48E6C3-F5C2-4425-A6AE-2D71BA27A481}" srcOrd="7" destOrd="0" presId="urn:microsoft.com/office/officeart/2005/8/layout/radial3"/>
    <dgm:cxn modelId="{FE9744D7-8BAF-4B9A-90A1-C85FC9298E35}" type="presParOf" srcId="{05981B48-80A3-4736-8BBF-48853B62E1B5}" destId="{C1112038-CE9B-4E0C-8E82-7368539234E2}" srcOrd="8" destOrd="0" presId="urn:microsoft.com/office/officeart/2005/8/layout/radial3"/>
    <dgm:cxn modelId="{C8E64321-EE59-4534-844D-3AF0BE95649D}" type="presParOf" srcId="{05981B48-80A3-4736-8BBF-48853B62E1B5}" destId="{272322F4-4D70-4A4C-BC73-339ECF4B96AD}" srcOrd="9" destOrd="0" presId="urn:microsoft.com/office/officeart/2005/8/layout/radial3"/>
    <dgm:cxn modelId="{11674DFC-9EBE-4588-A4CE-B810007A3B7F}" type="presParOf" srcId="{05981B48-80A3-4736-8BBF-48853B62E1B5}" destId="{46B255E6-2B6C-4981-9224-465829BE6CD3}" srcOrd="10" destOrd="0" presId="urn:microsoft.com/office/officeart/2005/8/layout/radial3"/>
    <dgm:cxn modelId="{5E305E92-3357-48B8-B842-DEB353A53905}" type="presParOf" srcId="{05981B48-80A3-4736-8BBF-48853B62E1B5}" destId="{4FA2970F-CED6-4D16-8815-317B9C4CB235}" srcOrd="11" destOrd="0" presId="urn:microsoft.com/office/officeart/2005/8/layout/radial3"/>
    <dgm:cxn modelId="{97A8CDD9-D6AA-44B1-9093-EDCDDB61E011}" type="presParOf" srcId="{05981B48-80A3-4736-8BBF-48853B62E1B5}" destId="{FAB763B8-D1A5-4355-9862-0A0B821C20C6}" srcOrd="12" destOrd="0" presId="urn:microsoft.com/office/officeart/2005/8/layout/radial3"/>
    <dgm:cxn modelId="{CE134F39-2586-44C1-8100-BF6E4EBFD65D}" type="presParOf" srcId="{05981B48-80A3-4736-8BBF-48853B62E1B5}" destId="{84BFB8E1-E9DE-474C-9C8B-45419F964D54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8F5A9-AD7B-4B5D-A213-827A62DE9307}">
      <dsp:nvSpPr>
        <dsp:cNvPr id="0" name=""/>
        <dsp:cNvSpPr/>
      </dsp:nvSpPr>
      <dsp:spPr>
        <a:xfrm>
          <a:off x="2819407" y="2020420"/>
          <a:ext cx="1853655" cy="15021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" pitchFamily="34" charset="0"/>
              <a:cs typeface="Arial" pitchFamily="34" charset="0"/>
            </a:rPr>
            <a:t>ENMs</a:t>
          </a:r>
          <a:endParaRPr lang="en-IN" sz="4000" b="1" kern="1200" dirty="0">
            <a:latin typeface="Arial" pitchFamily="34" charset="0"/>
            <a:cs typeface="Arial" pitchFamily="34" charset="0"/>
          </a:endParaRPr>
        </a:p>
      </dsp:txBody>
      <dsp:txXfrm>
        <a:off x="2819407" y="2020420"/>
        <a:ext cx="1853655" cy="1502122"/>
      </dsp:txXfrm>
    </dsp:sp>
    <dsp:sp modelId="{1DBB0971-14E7-45A5-9BC3-BE758DFC1979}">
      <dsp:nvSpPr>
        <dsp:cNvPr id="0" name=""/>
        <dsp:cNvSpPr/>
      </dsp:nvSpPr>
      <dsp:spPr>
        <a:xfrm>
          <a:off x="3107717" y="0"/>
          <a:ext cx="1252165" cy="1252165"/>
        </a:xfrm>
        <a:prstGeom prst="ellipse">
          <a:avLst/>
        </a:prstGeom>
        <a:solidFill>
          <a:schemeClr val="accent2">
            <a:alpha val="50000"/>
            <a:hueOff val="360117"/>
            <a:satOff val="-449"/>
            <a:lumOff val="1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Synthesis</a:t>
          </a:r>
          <a:endParaRPr lang="en-IN" sz="1400" b="1" kern="1200" dirty="0">
            <a:latin typeface="Arial" pitchFamily="34" charset="0"/>
            <a:cs typeface="Arial" pitchFamily="34" charset="0"/>
          </a:endParaRPr>
        </a:p>
      </dsp:txBody>
      <dsp:txXfrm>
        <a:off x="3107717" y="0"/>
        <a:ext cx="1252165" cy="1252165"/>
      </dsp:txXfrm>
    </dsp:sp>
    <dsp:sp modelId="{C721398B-B38D-45D1-B71C-32164D4BE015}">
      <dsp:nvSpPr>
        <dsp:cNvPr id="0" name=""/>
        <dsp:cNvSpPr/>
      </dsp:nvSpPr>
      <dsp:spPr>
        <a:xfrm>
          <a:off x="3926965" y="255760"/>
          <a:ext cx="1559434" cy="1252165"/>
        </a:xfrm>
        <a:prstGeom prst="ellipse">
          <a:avLst/>
        </a:prstGeom>
        <a:solidFill>
          <a:schemeClr val="accent2">
            <a:alpha val="50000"/>
            <a:hueOff val="720234"/>
            <a:satOff val="-898"/>
            <a:lumOff val="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Charac-terization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3926965" y="255760"/>
        <a:ext cx="1559434" cy="1252165"/>
      </dsp:txXfrm>
    </dsp:sp>
    <dsp:sp modelId="{2544E449-E2AC-4BBE-B55F-182333F41375}">
      <dsp:nvSpPr>
        <dsp:cNvPr id="0" name=""/>
        <dsp:cNvSpPr/>
      </dsp:nvSpPr>
      <dsp:spPr>
        <a:xfrm>
          <a:off x="4830606" y="920208"/>
          <a:ext cx="1252165" cy="1252165"/>
        </a:xfrm>
        <a:prstGeom prst="ellipse">
          <a:avLst/>
        </a:prstGeom>
        <a:solidFill>
          <a:schemeClr val="accent2">
            <a:alpha val="50000"/>
            <a:hueOff val="1080351"/>
            <a:satOff val="-1347"/>
            <a:lumOff val="3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Cyto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-toxicity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4830606" y="920208"/>
        <a:ext cx="1252165" cy="1252165"/>
      </dsp:txXfrm>
    </dsp:sp>
    <dsp:sp modelId="{035A4E72-319F-4A05-A1EC-C3F8CF8141E7}">
      <dsp:nvSpPr>
        <dsp:cNvPr id="0" name=""/>
        <dsp:cNvSpPr/>
      </dsp:nvSpPr>
      <dsp:spPr>
        <a:xfrm>
          <a:off x="5185920" y="1857093"/>
          <a:ext cx="1252165" cy="1252165"/>
        </a:xfrm>
        <a:prstGeom prst="ellipse">
          <a:avLst/>
        </a:prstGeom>
        <a:solidFill>
          <a:schemeClr val="accent2">
            <a:alpha val="50000"/>
            <a:hueOff val="1440467"/>
            <a:satOff val="-1797"/>
            <a:lumOff val="4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Geno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-toxicity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5185920" y="1857093"/>
        <a:ext cx="1252165" cy="1252165"/>
      </dsp:txXfrm>
    </dsp:sp>
    <dsp:sp modelId="{CD5B1614-225C-4576-A9B5-6EF83DC0D894}">
      <dsp:nvSpPr>
        <dsp:cNvPr id="0" name=""/>
        <dsp:cNvSpPr/>
      </dsp:nvSpPr>
      <dsp:spPr>
        <a:xfrm>
          <a:off x="5065142" y="2851787"/>
          <a:ext cx="1252165" cy="1252165"/>
        </a:xfrm>
        <a:prstGeom prst="ellipse">
          <a:avLst/>
        </a:prstGeom>
        <a:solidFill>
          <a:schemeClr val="accent2">
            <a:alpha val="50000"/>
            <a:hueOff val="1800584"/>
            <a:satOff val="-2246"/>
            <a:lumOff val="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Immuno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-toxicity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5065142" y="2851787"/>
        <a:ext cx="1252165" cy="1252165"/>
      </dsp:txXfrm>
    </dsp:sp>
    <dsp:sp modelId="{0DFF3317-9F79-42F9-8A8B-396FDECC3E01}">
      <dsp:nvSpPr>
        <dsp:cNvPr id="0" name=""/>
        <dsp:cNvSpPr/>
      </dsp:nvSpPr>
      <dsp:spPr>
        <a:xfrm>
          <a:off x="4495942" y="3676416"/>
          <a:ext cx="1252165" cy="1252165"/>
        </a:xfrm>
        <a:prstGeom prst="ellipse">
          <a:avLst/>
        </a:prstGeom>
        <a:solidFill>
          <a:schemeClr val="accent2">
            <a:alpha val="50000"/>
            <a:hueOff val="2160701"/>
            <a:satOff val="-2695"/>
            <a:lumOff val="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Neuro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-toxicity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4495942" y="3676416"/>
        <a:ext cx="1252165" cy="1252165"/>
      </dsp:txXfrm>
    </dsp:sp>
    <dsp:sp modelId="{CA48E6C3-F5C2-4425-A6AE-2D71BA27A481}">
      <dsp:nvSpPr>
        <dsp:cNvPr id="0" name=""/>
        <dsp:cNvSpPr/>
      </dsp:nvSpPr>
      <dsp:spPr>
        <a:xfrm>
          <a:off x="3608716" y="4142068"/>
          <a:ext cx="1252165" cy="1252165"/>
        </a:xfrm>
        <a:prstGeom prst="ellipse">
          <a:avLst/>
        </a:prstGeom>
        <a:solidFill>
          <a:schemeClr val="accent2">
            <a:alpha val="50000"/>
            <a:hueOff val="2520818"/>
            <a:satOff val="-3144"/>
            <a:lumOff val="7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Dermal toxicity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3608716" y="4142068"/>
        <a:ext cx="1252165" cy="1252165"/>
      </dsp:txXfrm>
    </dsp:sp>
    <dsp:sp modelId="{C1112038-CE9B-4E0C-8E82-7368539234E2}">
      <dsp:nvSpPr>
        <dsp:cNvPr id="0" name=""/>
        <dsp:cNvSpPr/>
      </dsp:nvSpPr>
      <dsp:spPr>
        <a:xfrm>
          <a:off x="2606717" y="4142068"/>
          <a:ext cx="1252165" cy="1252165"/>
        </a:xfrm>
        <a:prstGeom prst="ellipse">
          <a:avLst/>
        </a:prstGeom>
        <a:solidFill>
          <a:schemeClr val="accent2">
            <a:alpha val="50000"/>
            <a:hueOff val="2880935"/>
            <a:satOff val="-3593"/>
            <a:lumOff val="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   </a:t>
          </a: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Nephro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-toxicity</a:t>
          </a:r>
          <a:endParaRPr lang="en-IN" sz="1400" b="1" kern="1200" dirty="0">
            <a:latin typeface="Arial" pitchFamily="34" charset="0"/>
            <a:cs typeface="Arial" pitchFamily="34" charset="0"/>
          </a:endParaRPr>
        </a:p>
      </dsp:txBody>
      <dsp:txXfrm>
        <a:off x="2606717" y="4142068"/>
        <a:ext cx="1252165" cy="1252165"/>
      </dsp:txXfrm>
    </dsp:sp>
    <dsp:sp modelId="{272322F4-4D70-4A4C-BC73-339ECF4B96AD}">
      <dsp:nvSpPr>
        <dsp:cNvPr id="0" name=""/>
        <dsp:cNvSpPr/>
      </dsp:nvSpPr>
      <dsp:spPr>
        <a:xfrm>
          <a:off x="1719491" y="3676416"/>
          <a:ext cx="1252165" cy="1252165"/>
        </a:xfrm>
        <a:prstGeom prst="ellipse">
          <a:avLst/>
        </a:prstGeom>
        <a:solidFill>
          <a:schemeClr val="accent2">
            <a:alpha val="50000"/>
            <a:hueOff val="3241052"/>
            <a:satOff val="-4042"/>
            <a:lumOff val="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Repro-</a:t>
          </a:r>
          <a:r>
            <a:rPr lang="en-US" sz="1600" b="1" kern="1200" dirty="0" err="1" smtClean="0">
              <a:latin typeface="Arial" pitchFamily="34" charset="0"/>
              <a:cs typeface="Arial" pitchFamily="34" charset="0"/>
            </a:rPr>
            <a:t>ductive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 Toxicity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1719491" y="3676416"/>
        <a:ext cx="1252165" cy="1252165"/>
      </dsp:txXfrm>
    </dsp:sp>
    <dsp:sp modelId="{46B255E6-2B6C-4981-9224-465829BE6CD3}">
      <dsp:nvSpPr>
        <dsp:cNvPr id="0" name=""/>
        <dsp:cNvSpPr/>
      </dsp:nvSpPr>
      <dsp:spPr>
        <a:xfrm>
          <a:off x="1150291" y="2851787"/>
          <a:ext cx="1252165" cy="1252165"/>
        </a:xfrm>
        <a:prstGeom prst="ellipse">
          <a:avLst/>
        </a:prstGeom>
        <a:solidFill>
          <a:schemeClr val="accent2">
            <a:alpha val="50000"/>
            <a:hueOff val="3601168"/>
            <a:satOff val="-4492"/>
            <a:lumOff val="1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ADME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1150291" y="2851787"/>
        <a:ext cx="1252165" cy="1252165"/>
      </dsp:txXfrm>
    </dsp:sp>
    <dsp:sp modelId="{4FA2970F-CED6-4D16-8815-317B9C4CB235}">
      <dsp:nvSpPr>
        <dsp:cNvPr id="0" name=""/>
        <dsp:cNvSpPr/>
      </dsp:nvSpPr>
      <dsp:spPr>
        <a:xfrm>
          <a:off x="1029513" y="1857093"/>
          <a:ext cx="1252165" cy="1252165"/>
        </a:xfrm>
        <a:prstGeom prst="ellipse">
          <a:avLst/>
        </a:prstGeom>
        <a:solidFill>
          <a:schemeClr val="accent2">
            <a:alpha val="50000"/>
            <a:hueOff val="3961285"/>
            <a:satOff val="-4941"/>
            <a:lumOff val="11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Environ-mental Toxicity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1029513" y="1857093"/>
        <a:ext cx="1252165" cy="1252165"/>
      </dsp:txXfrm>
    </dsp:sp>
    <dsp:sp modelId="{FAB763B8-D1A5-4355-9862-0A0B821C20C6}">
      <dsp:nvSpPr>
        <dsp:cNvPr id="0" name=""/>
        <dsp:cNvSpPr/>
      </dsp:nvSpPr>
      <dsp:spPr>
        <a:xfrm>
          <a:off x="1384827" y="920208"/>
          <a:ext cx="1252165" cy="1252165"/>
        </a:xfrm>
        <a:prstGeom prst="ellipse">
          <a:avLst/>
        </a:prstGeom>
        <a:solidFill>
          <a:schemeClr val="accent2">
            <a:alpha val="50000"/>
            <a:hueOff val="4321402"/>
            <a:satOff val="-5390"/>
            <a:lumOff val="12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Eco-toxicity</a:t>
          </a:r>
          <a:endParaRPr lang="en-IN" sz="1600" b="1" kern="1200" dirty="0">
            <a:latin typeface="Arial" pitchFamily="34" charset="0"/>
            <a:cs typeface="Arial" pitchFamily="34" charset="0"/>
          </a:endParaRPr>
        </a:p>
      </dsp:txBody>
      <dsp:txXfrm>
        <a:off x="1384827" y="920208"/>
        <a:ext cx="1252165" cy="1252165"/>
      </dsp:txXfrm>
    </dsp:sp>
    <dsp:sp modelId="{84BFB8E1-E9DE-474C-9C8B-45419F964D54}">
      <dsp:nvSpPr>
        <dsp:cNvPr id="0" name=""/>
        <dsp:cNvSpPr/>
      </dsp:nvSpPr>
      <dsp:spPr>
        <a:xfrm>
          <a:off x="2057400" y="255760"/>
          <a:ext cx="1407033" cy="1252165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In Silico prediction</a:t>
          </a:r>
          <a:endParaRPr lang="en-IN" sz="1400" b="1" kern="1200" dirty="0">
            <a:latin typeface="Arial" pitchFamily="34" charset="0"/>
            <a:cs typeface="Arial" pitchFamily="34" charset="0"/>
          </a:endParaRPr>
        </a:p>
      </dsp:txBody>
      <dsp:txXfrm>
        <a:off x="2057400" y="255760"/>
        <a:ext cx="1407033" cy="125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020E-3475-45EA-B874-C10029537AD2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CA56D-2532-4058-A56B-3E0D3E8F0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29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46F6E-9A3E-4563-B282-F0A9775020CC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19041-04C5-46ED-8C79-B094E5DFC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41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IT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38856"/>
          </a:xfrm>
          <a:prstGeom prst="rect">
            <a:avLst/>
          </a:prstGeom>
          <a:noFill/>
        </p:spPr>
      </p:pic>
      <p:pic>
        <p:nvPicPr>
          <p:cNvPr id="8" name="Picture 6" descr="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914400" y="178639"/>
            <a:ext cx="324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CSIR-INDIAN INSTITUTE OF</a:t>
            </a:r>
          </a:p>
          <a:p>
            <a:r>
              <a:rPr lang="en-US" b="1" dirty="0" smtClean="0">
                <a:latin typeface="Arial"/>
                <a:cs typeface="Arial"/>
              </a:rPr>
              <a:t>TOXICOLOGY   RESEARCH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" name="Picture 1" descr="CSIR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937" y="152400"/>
            <a:ext cx="762000" cy="76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761137" y="165630"/>
            <a:ext cx="3168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COUNCIL  OF  SCIENTIFIC </a:t>
            </a:r>
          </a:p>
          <a:p>
            <a:r>
              <a:rPr lang="en-US" b="1" dirty="0" smtClean="0">
                <a:latin typeface="Arial"/>
                <a:cs typeface="Arial"/>
              </a:rPr>
              <a:t>&amp; INDUSTRIAL RESEARCH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4266406" y="533400"/>
            <a:ext cx="609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IT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152400"/>
            <a:ext cx="386454" cy="360000"/>
          </a:xfrm>
          <a:prstGeom prst="rect">
            <a:avLst/>
          </a:prstGeom>
          <a:noFill/>
        </p:spPr>
      </p:pic>
      <p:pic>
        <p:nvPicPr>
          <p:cNvPr id="8" name="Picture 5" descr="CSI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000" y="97200"/>
            <a:ext cx="360000" cy="360000"/>
          </a:xfrm>
          <a:prstGeom prst="rect">
            <a:avLst/>
          </a:prstGeom>
          <a:noFill/>
        </p:spPr>
      </p:pic>
      <p:pic>
        <p:nvPicPr>
          <p:cNvPr id="9" name="Picture 6" descr="Stri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533400" y="152400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CSIR-INDIAN INSTITUTE OF</a:t>
            </a:r>
          </a:p>
          <a:p>
            <a:r>
              <a:rPr lang="en-US" sz="1000" b="1" dirty="0" smtClean="0">
                <a:latin typeface="Arial"/>
                <a:cs typeface="Arial"/>
              </a:rPr>
              <a:t>TOXICOLOGY   RESEARCH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2423" y="76200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COUNCIL  OF  SCIENTIFIC </a:t>
            </a:r>
          </a:p>
          <a:p>
            <a:r>
              <a:rPr lang="en-US" sz="1000" b="1" dirty="0" smtClean="0">
                <a:latin typeface="Arial"/>
                <a:cs typeface="Arial"/>
              </a:rPr>
              <a:t>&amp; INDUSTRIAL RESEARCH</a:t>
            </a:r>
            <a:endParaRPr lang="en-US" sz="10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IT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152400"/>
            <a:ext cx="386454" cy="360000"/>
          </a:xfrm>
          <a:prstGeom prst="rect">
            <a:avLst/>
          </a:prstGeom>
          <a:noFill/>
        </p:spPr>
      </p:pic>
      <p:pic>
        <p:nvPicPr>
          <p:cNvPr id="8" name="Picture 5" descr="CSI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000" y="97200"/>
            <a:ext cx="360000" cy="360000"/>
          </a:xfrm>
          <a:prstGeom prst="rect">
            <a:avLst/>
          </a:prstGeom>
          <a:noFill/>
        </p:spPr>
      </p:pic>
      <p:pic>
        <p:nvPicPr>
          <p:cNvPr id="9" name="Picture 6" descr="Stri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533400" y="152400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CSIR-INDIAN INSTITUTE OF</a:t>
            </a:r>
          </a:p>
          <a:p>
            <a:r>
              <a:rPr lang="en-US" sz="1000" b="1" dirty="0" smtClean="0">
                <a:latin typeface="Arial"/>
                <a:cs typeface="Arial"/>
              </a:rPr>
              <a:t>TOXICOLOGY   RESEARCH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2423" y="76200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COUNCIL  OF  SCIENTIFIC </a:t>
            </a:r>
          </a:p>
          <a:p>
            <a:r>
              <a:rPr lang="en-US" sz="1000" b="1" dirty="0" smtClean="0">
                <a:latin typeface="Arial"/>
                <a:cs typeface="Arial"/>
              </a:rPr>
              <a:t>&amp; INDUSTRIAL RESEARCH</a:t>
            </a:r>
            <a:endParaRPr lang="en-US" sz="10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IT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152400"/>
            <a:ext cx="386454" cy="360000"/>
          </a:xfrm>
          <a:prstGeom prst="rect">
            <a:avLst/>
          </a:prstGeom>
          <a:noFill/>
        </p:spPr>
      </p:pic>
      <p:pic>
        <p:nvPicPr>
          <p:cNvPr id="8" name="Picture 5" descr="CSI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000" y="97200"/>
            <a:ext cx="360000" cy="360000"/>
          </a:xfrm>
          <a:prstGeom prst="rect">
            <a:avLst/>
          </a:prstGeom>
          <a:noFill/>
        </p:spPr>
      </p:pic>
      <p:pic>
        <p:nvPicPr>
          <p:cNvPr id="9" name="Picture 6" descr="Stri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533400" y="152400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CSIR-INDIAN INSTITUTE OF</a:t>
            </a:r>
          </a:p>
          <a:p>
            <a:r>
              <a:rPr lang="en-US" sz="1000" b="1" dirty="0" smtClean="0">
                <a:latin typeface="Arial"/>
                <a:cs typeface="Arial"/>
              </a:rPr>
              <a:t>TOXICOLOGY   RESEARCH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2423" y="76200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COUNCIL  OF  SCIENTIFIC </a:t>
            </a:r>
          </a:p>
          <a:p>
            <a:r>
              <a:rPr lang="en-US" sz="1000" b="1" dirty="0" smtClean="0">
                <a:latin typeface="Arial"/>
                <a:cs typeface="Arial"/>
              </a:rPr>
              <a:t>&amp; INDUSTRIAL RESEARCH</a:t>
            </a:r>
            <a:endParaRPr lang="en-US" sz="10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IT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152400"/>
            <a:ext cx="386454" cy="360000"/>
          </a:xfrm>
          <a:prstGeom prst="rect">
            <a:avLst/>
          </a:prstGeom>
          <a:noFill/>
        </p:spPr>
      </p:pic>
      <p:pic>
        <p:nvPicPr>
          <p:cNvPr id="8" name="Picture 5" descr="CSIR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000" y="97200"/>
            <a:ext cx="360000" cy="360000"/>
          </a:xfrm>
          <a:prstGeom prst="rect">
            <a:avLst/>
          </a:prstGeom>
          <a:noFill/>
        </p:spPr>
      </p:pic>
      <p:pic>
        <p:nvPicPr>
          <p:cNvPr id="9" name="Picture 6" descr="Stri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533400" y="152400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CSIR-INDIAN INSTITUTE OF</a:t>
            </a:r>
          </a:p>
          <a:p>
            <a:r>
              <a:rPr lang="en-US" sz="1000" b="1" dirty="0" smtClean="0">
                <a:latin typeface="Arial"/>
                <a:cs typeface="Arial"/>
              </a:rPr>
              <a:t>TOXICOLOGY   RESEARCH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2423" y="76200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COUNCIL  OF  SCIENTIFIC </a:t>
            </a:r>
          </a:p>
          <a:p>
            <a:r>
              <a:rPr lang="en-US" sz="1000" b="1" dirty="0" smtClean="0">
                <a:latin typeface="Arial"/>
                <a:cs typeface="Arial"/>
              </a:rPr>
              <a:t>&amp; INDUSTRIAL RESEARCH</a:t>
            </a:r>
            <a:endParaRPr lang="en-US" sz="1000" b="1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77E8-A15F-4FD8-831C-714707AECD8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CC1E-2FC7-4521-8F7C-8F4E18CC2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72" r:id="rId15"/>
    <p:sldLayoutId id="214748367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dkchowdhuri@iitr.res.i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57200" y="9906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Safety/ Toxicity testing and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dissemination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8491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Dr. Debapratim Kar Chowdhuri</a:t>
            </a:r>
          </a:p>
          <a:p>
            <a:pPr algn="ctr"/>
            <a:r>
              <a:rPr lang="en-US" sz="2400" b="1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Chief Scientist &amp; Professor, </a:t>
            </a:r>
            <a:r>
              <a:rPr lang="en-US" sz="2400" b="1" dirty="0" err="1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AcSIR</a:t>
            </a:r>
            <a:endParaRPr lang="en-US" sz="2400" b="1" dirty="0" smtClean="0">
              <a:solidFill>
                <a:srgbClr val="1F24F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CSIR-Indian Institute of Toxicology Research, Lucknow</a:t>
            </a:r>
          </a:p>
          <a:p>
            <a:pPr algn="ctr"/>
            <a:r>
              <a:rPr lang="en-US" sz="2400" b="1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Uttar Pradesh, India</a:t>
            </a:r>
          </a:p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E.mail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latin typeface="Arial" pitchFamily="34" charset="0"/>
                <a:cs typeface="Arial" pitchFamily="34" charset="0"/>
                <a:hlinkClick r:id="rId2"/>
              </a:rPr>
              <a:t>dkchowdhuri@iitr.res.in</a:t>
            </a:r>
            <a:endParaRPr lang="en-US" sz="2400" b="1" dirty="0">
              <a:solidFill>
                <a:srgbClr val="1F24F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092400"/>
            <a:ext cx="1066800" cy="4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ITR Photo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100377" y="2285992"/>
            <a:ext cx="2928958" cy="21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749" y="405450"/>
            <a:ext cx="4938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IMPACT</a:t>
            </a:r>
            <a:endParaRPr lang="en-US" sz="28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5786" y="1013480"/>
          <a:ext cx="755814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260"/>
                <a:gridCol w="2198732"/>
                <a:gridCol w="1910149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Nanomaterials</a:t>
                      </a:r>
                      <a:endParaRPr lang="en-IN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Publications </a:t>
                      </a:r>
                      <a:endParaRPr lang="en-IN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Citations</a:t>
                      </a:r>
                      <a:endParaRPr lang="en-IN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ZnO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849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TiO</a:t>
                      </a:r>
                      <a:r>
                        <a:rPr lang="en-US" sz="1600" b="1" baseline="-25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552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Fullerenes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CuO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en-US" sz="1600" b="1" baseline="-25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600" b="1" baseline="-25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Graphene oxide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r>
                        <a:rPr lang="en-US" sz="1600" b="1" baseline="-25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600" b="1" baseline="-25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CeO</a:t>
                      </a:r>
                      <a:r>
                        <a:rPr lang="en-US" sz="1600" b="1" baseline="-25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CNTs</a:t>
                      </a:r>
                      <a:endParaRPr lang="en-IN" sz="16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Polymers, Polymer encapsulated  </a:t>
                      </a:r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phyto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chemicals, etc.</a:t>
                      </a:r>
                      <a:endParaRPr lang="en-IN" sz="16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5753" y="5141893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Publications selected as cover page articles in reputed journals</a:t>
            </a:r>
          </a:p>
          <a:p>
            <a:pPr marL="266700" lvl="0" indent="-266700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Toxicology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Letters 185; 211-218, 2009. (This article featured in the European Commission document “Science for Environment Policy- Nanomaterials, Issue 12, page 4, April 2009”)</a:t>
            </a:r>
            <a:endParaRPr lang="en-IN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Established/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validated models available for toxicity/safety assessment of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ENMs</a:t>
            </a:r>
            <a:endParaRPr lang="en-IN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5608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IMPACT</a:t>
            </a:r>
            <a:endParaRPr lang="en-I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763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 algn="just">
              <a:buClr>
                <a:srgbClr val="FF0000"/>
              </a:buClr>
              <a:buFont typeface="Wingdings" charset="2"/>
              <a:buChar char="§"/>
            </a:pPr>
            <a:r>
              <a:rPr lang="en-US" sz="2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CSIR-IITR as a Member, ISO/TC229  (nanotechnologies) was instrumental in getting </a:t>
            </a:r>
            <a:r>
              <a:rPr lang="en-US" sz="2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Eleven</a:t>
            </a:r>
            <a:r>
              <a:rPr lang="en-US" sz="2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ISO standards approved and adopted by BIS (MTD-33; CSIR-IITR as coordinator), Government of India.</a:t>
            </a:r>
          </a:p>
          <a:p>
            <a:pPr marL="352425" indent="-352425" algn="just">
              <a:buClr>
                <a:srgbClr val="FF0000"/>
              </a:buClr>
              <a:buFont typeface="Wingdings" charset="2"/>
              <a:buChar char="§"/>
            </a:pPr>
            <a:endParaRPr lang="en-US" sz="2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52425" indent="-352425" algn="just">
              <a:buClr>
                <a:srgbClr val="FF0000"/>
              </a:buClr>
              <a:buFont typeface="Wingdings" charset="2"/>
              <a:buChar char="§"/>
            </a:pPr>
            <a:r>
              <a:rPr lang="en-US" sz="2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Two standards for methods in nanomaterial toxicology (Eco-toxicity methods) formulated, have been submitted to BIS for ISO approval.</a:t>
            </a:r>
            <a:endParaRPr lang="en-IN" sz="29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34458"/>
          <a:stretch>
            <a:fillRect/>
          </a:stretch>
        </p:blipFill>
        <p:spPr bwMode="auto">
          <a:xfrm>
            <a:off x="1219200" y="1752600"/>
            <a:ext cx="6172200" cy="362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762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Guidelines for safe handling of nano-materials in laboratory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486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Updating of guidelines in progress (ICMR and DST, Govt. of India) </a:t>
            </a:r>
            <a:endParaRPr lang="en-IN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05824"/>
            <a:ext cx="75608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Dissemination </a:t>
            </a:r>
            <a:endParaRPr lang="en-I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76400" y="914400"/>
            <a:ext cx="70104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Conferences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International Conference on Nanomaterial Toxicology’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held at CSIR-IITR, Lucknow, India, February 5-7, 2008.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International Symposium on The Safe Use of Nanomaterials &amp; Workshop on Nanomaterial Safety: Status, Procedures, Policy and Ethical Concerns’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held at CSIR-IITR, Lucknow, India, February 1-3, 2011.</a:t>
            </a: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Workshops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Methods in Nanomaterial Toxicology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held at CSIR-IITR, Lucknow, India, February 4-6, 2011.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Applications of Flow cytometry in Nanomaterial Toxicology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held at CSIR-IITR, Lucknow, India, January 18-22, 2010.</a:t>
            </a: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Lectures to school children on safety issues pertaining to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-materials and nanotechnologies (Under DST-INSPIRE Scheme by CSIR-IITR faculty)</a:t>
            </a: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~400 students who are among board toppers studying science (Class XI &amp; XII) in different schools across two states (Uttar Pradesh and West Bengal, India) (2012-14). 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1676400"/>
            <a:ext cx="1600200" cy="990600"/>
            <a:chOff x="457200" y="914399"/>
            <a:chExt cx="2286000" cy="1524002"/>
          </a:xfrm>
        </p:grpSpPr>
        <p:pic>
          <p:nvPicPr>
            <p:cNvPr id="5" name="Picture 2" descr="C:\Users\DR. ALOK\Desktop\NanoLINEN Kick off meeting\web material\final 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4063" y="979915"/>
              <a:ext cx="719137" cy="4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2"/>
            <p:cNvGrpSpPr/>
            <p:nvPr/>
          </p:nvGrpSpPr>
          <p:grpSpPr>
            <a:xfrm>
              <a:off x="1143000" y="914399"/>
              <a:ext cx="337621" cy="798513"/>
              <a:chOff x="1487945" y="914399"/>
              <a:chExt cx="337621" cy="798513"/>
            </a:xfrm>
          </p:grpSpPr>
          <p:pic>
            <p:nvPicPr>
              <p:cNvPr id="14" name="Picture 3" descr="D:\ALOK LAPTOP\logo 9-1-08\CorelDRAW 12 in Scrap (2)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66863" y="914399"/>
                <a:ext cx="258703" cy="628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7"/>
              <p:cNvSpPr txBox="1">
                <a:spLocks noChangeArrowheads="1"/>
              </p:cNvSpPr>
              <p:nvPr/>
            </p:nvSpPr>
            <p:spPr bwMode="auto">
              <a:xfrm>
                <a:off x="1487945" y="1484691"/>
                <a:ext cx="255791" cy="228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 dirty="0"/>
                  <a:t>DBT</a:t>
                </a:r>
                <a:endParaRPr lang="en-IN" sz="1100" b="1" dirty="0"/>
              </a:p>
            </p:txBody>
          </p:sp>
        </p:grpSp>
        <p:pic>
          <p:nvPicPr>
            <p:cNvPr id="7" name="Picture 2" descr="ITRC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2451" y="990600"/>
              <a:ext cx="428749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INS-Logo-Final.jpe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1495425"/>
              <a:ext cx="4857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</a:blip>
            <a:srcRect r="107" b="4890"/>
            <a:stretch>
              <a:fillRect/>
            </a:stretch>
          </p:blipFill>
          <p:spPr bwMode="auto">
            <a:xfrm>
              <a:off x="571310" y="1676401"/>
              <a:ext cx="1525896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457200" y="1473200"/>
              <a:ext cx="588962" cy="431800"/>
              <a:chOff x="3717032" y="3440832"/>
              <a:chExt cx="1092522" cy="936104"/>
            </a:xfrm>
          </p:grpSpPr>
          <p:pic>
            <p:nvPicPr>
              <p:cNvPr id="12" name="Picture 1" descr="C:\Users\AlokDhawan\Desktop\New_INDIGO_225x100.gif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10000" contrast="40000"/>
              </a:blip>
              <a:srcRect t="57422" r="50000" b="13866"/>
              <a:stretch>
                <a:fillRect/>
              </a:stretch>
            </p:blipFill>
            <p:spPr bwMode="auto">
              <a:xfrm>
                <a:off x="3717032" y="4088904"/>
                <a:ext cx="1008112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17032" y="3440832"/>
                <a:ext cx="1092522" cy="608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0238" y="1066800"/>
              <a:ext cx="567646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838200" y="1626514"/>
            <a:ext cx="7696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Special issues of journals (Guest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edited by CSIR-IITR faculty)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Nanotoxicology Jan 2008, Vol. 2, No. s1: S2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S88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Abstracts of ICONTOX 2008, Lucknow, India, February 5-7, 2008.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Nanotoxicology, Volume 3, Number 1 (2009).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Selected papers presented at the International Conference on Nanomaterial Toxicology held at Indian Institute of Toxicology Research, Lucknow, India from February 5-7, 2008.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Journal of Biomedical Nanotechnology, volume 7, Number 1(2011)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05824"/>
            <a:ext cx="75608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Dissemination-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contd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 </a:t>
            </a:r>
            <a:endParaRPr lang="en-I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4384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IN" sz="8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092400"/>
            <a:ext cx="1066800" cy="4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66800" y="106680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8697628">
            <a:off x="-293740" y="2074568"/>
            <a:ext cx="354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Enabling IITR expertise for NMT</a:t>
            </a:r>
            <a:endParaRPr lang="en-IN" sz="16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456" y="575932"/>
            <a:ext cx="3897955" cy="456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5043607"/>
            <a:ext cx="6629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Fourteen laboratories across the country</a:t>
            </a:r>
          </a:p>
          <a:p>
            <a:pPr algn="ctr"/>
            <a:endParaRPr lang="en-US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CCMB,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CDRI,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CFTRI,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CLRI,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CSIO,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IGIB,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IHBT,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IICT,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IMTECH,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NCL,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NEIST,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NIIST, </a:t>
            </a:r>
            <a:r>
              <a:rPr lang="en-IN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CSIR- </a:t>
            </a:r>
            <a:r>
              <a:rPr lang="en-US" dirty="0" smtClean="0">
                <a:solidFill>
                  <a:srgbClr val="1F24F2"/>
                </a:solidFill>
                <a:latin typeface="Arial" pitchFamily="34" charset="0"/>
                <a:cs typeface="Arial" pitchFamily="34" charset="0"/>
              </a:rPr>
              <a:t>NPL, CSIR-IITR</a:t>
            </a:r>
            <a:endParaRPr lang="en-I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74107" y="1502511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2030091" y="1654911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2174107" y="1925034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3974307" y="2232116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2750171" y="2179158"/>
            <a:ext cx="432048" cy="216024"/>
          </a:xfrm>
          <a:prstGeom prst="ellips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1814067" y="3096212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2371081" y="3259278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2534147" y="3744284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1454027" y="4392355"/>
            <a:ext cx="864096" cy="1916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2174107" y="3960308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3048000"/>
            <a:ext cx="685800" cy="29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4681811" y="2938132"/>
            <a:ext cx="423589" cy="109868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029200" y="2521803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Applications and Impact on 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afety, 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ealth and 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nvironment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NanoSHE</a:t>
            </a:r>
            <a:r>
              <a:rPr lang="en-US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(2012-17)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NWP-35 (2007-12)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Models and methods for the toxicity/safety of ENMs and products </a:t>
            </a:r>
            <a:endParaRPr lang="en-I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vitro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vivo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04</a:t>
            </a:r>
          </a:p>
          <a:p>
            <a:pPr marL="361950" indent="-361950"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Ecotoxicity: 04</a:t>
            </a:r>
          </a:p>
          <a:p>
            <a:pPr marL="361950" indent="-361950"/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752" y="2841724"/>
            <a:ext cx="3034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Established and validated/ at different stages of validation at IITR</a:t>
            </a: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724400" y="2667000"/>
            <a:ext cx="288032" cy="23762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0960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Models and methods for the toxicity/safety of ENMs and products </a:t>
            </a:r>
            <a:endParaRPr lang="en-I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036326"/>
            <a:ext cx="4114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vitro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models </a:t>
            </a:r>
          </a:p>
          <a:p>
            <a:endParaRPr lang="en-US" dirty="0" smtClean="0"/>
          </a:p>
          <a:p>
            <a:pPr marL="627063" indent="-627063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Neurotoxicity</a:t>
            </a:r>
          </a:p>
          <a:p>
            <a:pPr marL="627063" indent="-627063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Genotoxicity</a:t>
            </a:r>
          </a:p>
          <a:p>
            <a:pPr marL="627063" indent="-627063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Immunotoxicity</a:t>
            </a:r>
          </a:p>
          <a:p>
            <a:pPr marL="627063" indent="-627063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Nephrotoxicity</a:t>
            </a:r>
          </a:p>
          <a:p>
            <a:pPr marL="627063" indent="-627063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Hepatotoxicity</a:t>
            </a:r>
          </a:p>
          <a:p>
            <a:pPr marL="627063" indent="-627063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Neuro-immunotoxicity</a:t>
            </a:r>
          </a:p>
          <a:p>
            <a:pPr marL="627063" indent="-627063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Phototoxicity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0960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Models and methods for the toxicity/safety of ENMs and products </a:t>
            </a:r>
            <a:endParaRPr lang="en-I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133600"/>
            <a:ext cx="3276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vivo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models </a:t>
            </a:r>
          </a:p>
          <a:p>
            <a:endParaRPr lang="en-US" sz="2400" dirty="0" smtClean="0"/>
          </a:p>
          <a:p>
            <a:pPr marL="446088" indent="-446088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Immunotoxicity</a:t>
            </a:r>
          </a:p>
          <a:p>
            <a:pPr marL="446088" indent="-446088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Nephrotoxicity</a:t>
            </a:r>
          </a:p>
          <a:p>
            <a:pPr marL="446088" indent="-446088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Genotoxicity</a:t>
            </a:r>
          </a:p>
          <a:p>
            <a:pPr marL="446088" indent="-446088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GI-Toxicity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83223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Models and methods for the toxicity/safety of ENMs and products 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600200"/>
            <a:ext cx="3276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Ecotoxicity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models </a:t>
            </a:r>
          </a:p>
          <a:p>
            <a:endParaRPr lang="en-US" sz="1400" dirty="0" smtClean="0"/>
          </a:p>
          <a:p>
            <a:pPr marL="361950" indent="-361950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Paramecium </a:t>
            </a:r>
            <a:r>
              <a:rPr lang="en-US" sz="20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caudata</a:t>
            </a:r>
            <a:endParaRPr lang="en-US" sz="20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Tetrahymena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pyriformis</a:t>
            </a:r>
            <a:endParaRPr lang="en-US" sz="20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Caenorhabditis elegans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en-US" sz="20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Eisenia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fetida</a:t>
            </a:r>
            <a:endParaRPr lang="en-US" sz="20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457200" y="1295400"/>
            <a:ext cx="1602054" cy="5112568"/>
            <a:chOff x="-26534" y="1124750"/>
            <a:chExt cx="1593944" cy="4936069"/>
          </a:xfrm>
        </p:grpSpPr>
        <p:grpSp>
          <p:nvGrpSpPr>
            <p:cNvPr id="7" name="Group 24"/>
            <p:cNvGrpSpPr/>
            <p:nvPr/>
          </p:nvGrpSpPr>
          <p:grpSpPr>
            <a:xfrm>
              <a:off x="-26534" y="1124750"/>
              <a:ext cx="1523247" cy="4936069"/>
              <a:chOff x="-26534" y="1124750"/>
              <a:chExt cx="1523247" cy="493606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4910" y="1124750"/>
                <a:ext cx="11518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Arial Black" pitchFamily="34" charset="0"/>
                  </a:rPr>
                  <a:t>CED-1::GFP</a:t>
                </a:r>
                <a:endParaRPr lang="en-IN" sz="1100" dirty="0">
                  <a:latin typeface="Arial Black" pitchFamily="34" charset="0"/>
                </a:endParaRPr>
              </a:p>
            </p:txBody>
          </p:sp>
          <p:pic>
            <p:nvPicPr>
              <p:cNvPr id="10" name="Picture 9" descr="C:\Users\aruna\Desktop\NT clarification references\Paper add data\Apoptosis\apo for NT\35nm\3G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6000" contrast="25000"/>
              </a:blip>
              <a:srcRect l="19991" t="27412" b="2484"/>
              <a:stretch>
                <a:fillRect/>
              </a:stretch>
            </p:blipFill>
            <p:spPr bwMode="auto">
              <a:xfrm>
                <a:off x="427885" y="4509120"/>
                <a:ext cx="898450" cy="767793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flipV="1">
                <a:off x="998651" y="5133391"/>
                <a:ext cx="48923" cy="60615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rot="16200000" flipH="1">
                <a:off x="-189093" y="1532244"/>
                <a:ext cx="777804" cy="24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Control</a:t>
                </a:r>
                <a:endParaRPr lang="en-IN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 flipH="1">
                <a:off x="-104095" y="2994573"/>
                <a:ext cx="616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Bulk </a:t>
                </a:r>
                <a:r>
                  <a:rPr lang="en-US" sz="1200" dirty="0" err="1" smtClean="0">
                    <a:latin typeface="Arial" pitchFamily="34" charset="0"/>
                    <a:cs typeface="Arial" pitchFamily="34" charset="0"/>
                  </a:rPr>
                  <a:t>ZnO</a:t>
                </a:r>
                <a:endParaRPr lang="en-IN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 flipH="1">
                <a:off x="-83061" y="2363429"/>
                <a:ext cx="565740" cy="24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ZnCl</a:t>
                </a:r>
                <a:r>
                  <a:rPr lang="en-US" sz="12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IN" sz="12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Picture 14" descr="C:\Users\aruna\Desktop\NT clarification references\Paper add data\Apoptosis\apo for NT\Cl2\4g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9000"/>
              </a:blip>
              <a:srcRect l="14287" r="31421"/>
              <a:stretch>
                <a:fillRect/>
              </a:stretch>
            </p:blipFill>
            <p:spPr bwMode="auto">
              <a:xfrm rot="5400000">
                <a:off x="493240" y="2067502"/>
                <a:ext cx="767793" cy="898503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30"/>
              <p:cNvCxnSpPr/>
              <p:nvPr/>
            </p:nvCxnSpPr>
            <p:spPr>
              <a:xfrm rot="5400000" flipH="1" flipV="1">
                <a:off x="910509" y="2602530"/>
                <a:ext cx="60615" cy="48922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8" descr="C:\Users\aruna\Desktop\NT clarification references\Paper add data\Apoptosis\apo for NT\bulk\g2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-9000"/>
              </a:blip>
              <a:srcRect t="6995" r="22854" b="25410"/>
              <a:stretch>
                <a:fillRect/>
              </a:stretch>
            </p:blipFill>
            <p:spPr bwMode="auto">
              <a:xfrm>
                <a:off x="427885" y="2925196"/>
                <a:ext cx="898450" cy="767793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1063818" y="3273200"/>
                <a:ext cx="48923" cy="60615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 descr="C:\Users\aruna\Desktop\NT clarification references\Paper add data\Apoptosis\apo for NT\Control\4g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-9000"/>
              </a:blip>
              <a:srcRect l="22849" r="22860"/>
              <a:stretch>
                <a:fillRect/>
              </a:stretch>
            </p:blipFill>
            <p:spPr bwMode="auto">
              <a:xfrm rot="5400000">
                <a:off x="498492" y="1291145"/>
                <a:ext cx="767793" cy="898503"/>
              </a:xfrm>
              <a:prstGeom prst="rect">
                <a:avLst/>
              </a:prstGeom>
              <a:noFill/>
            </p:spPr>
          </p:pic>
          <p:cxnSp>
            <p:nvCxnSpPr>
              <p:cNvPr id="20" name="Straight Arrow Connector 19"/>
              <p:cNvCxnSpPr/>
              <p:nvPr/>
            </p:nvCxnSpPr>
            <p:spPr>
              <a:xfrm rot="5400000" flipH="1" flipV="1">
                <a:off x="851288" y="1645217"/>
                <a:ext cx="60615" cy="48923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 rot="16200000" flipH="1">
                <a:off x="-108397" y="3844867"/>
                <a:ext cx="652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21nm </a:t>
                </a:r>
                <a:r>
                  <a:rPr lang="en-US" sz="1200" dirty="0" err="1" smtClean="0">
                    <a:latin typeface="Arial" pitchFamily="34" charset="0"/>
                    <a:cs typeface="Arial" pitchFamily="34" charset="0"/>
                  </a:rPr>
                  <a:t>ZnO</a:t>
                </a:r>
                <a:endParaRPr lang="en-IN" sz="12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2" name="Picture 4" descr="C:\Users\aruna\Desktop\NT clarification references\Paper add data\Apoptosis\apo for NT\50nm\g3.tif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-9000"/>
              </a:blip>
              <a:srcRect l="13955" t="24987" r="8894" b="7413"/>
              <a:stretch>
                <a:fillRect/>
              </a:stretch>
            </p:blipFill>
            <p:spPr bwMode="auto">
              <a:xfrm>
                <a:off x="427885" y="3709099"/>
                <a:ext cx="898450" cy="767793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646331" y="4109301"/>
                <a:ext cx="48923" cy="60615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779610" y="3938016"/>
                <a:ext cx="48923" cy="60615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 rot="16200000" flipH="1">
                <a:off x="-100884" y="4679523"/>
                <a:ext cx="6103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35nm </a:t>
                </a:r>
                <a:r>
                  <a:rPr lang="en-US" sz="1200" dirty="0" err="1" smtClean="0">
                    <a:latin typeface="Arial" pitchFamily="34" charset="0"/>
                    <a:cs typeface="Arial" pitchFamily="34" charset="0"/>
                  </a:rPr>
                  <a:t>ZnO</a:t>
                </a:r>
                <a:endParaRPr lang="en-IN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 flipH="1">
                <a:off x="-143364" y="5442792"/>
                <a:ext cx="6953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65nm </a:t>
                </a:r>
                <a:r>
                  <a:rPr lang="en-US" sz="1200" dirty="0" err="1" smtClean="0">
                    <a:latin typeface="Arial" pitchFamily="34" charset="0"/>
                    <a:cs typeface="Arial" pitchFamily="34" charset="0"/>
                  </a:rPr>
                  <a:t>ZnO</a:t>
                </a:r>
                <a:endParaRPr lang="en-IN" sz="12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Picture 6" descr="C:\Users\aruna\Desktop\NT clarification references\Paper add data\Apoptosis\apo for NT\100nm\3g.tif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-9000"/>
              </a:blip>
              <a:srcRect t="3630" r="22849" b="28770"/>
              <a:stretch>
                <a:fillRect/>
              </a:stretch>
            </p:blipFill>
            <p:spPr bwMode="auto">
              <a:xfrm rot="10800000">
                <a:off x="427885" y="5293026"/>
                <a:ext cx="898450" cy="767793"/>
              </a:xfrm>
              <a:prstGeom prst="rect">
                <a:avLst/>
              </a:prstGeom>
              <a:noFill/>
            </p:spPr>
          </p:pic>
          <p:cxnSp>
            <p:nvCxnSpPr>
              <p:cNvPr id="29" name="Straight Arrow Connector 28"/>
              <p:cNvCxnSpPr/>
              <p:nvPr/>
            </p:nvCxnSpPr>
            <p:spPr>
              <a:xfrm rot="10800000" flipH="1" flipV="1">
                <a:off x="819267" y="5293026"/>
                <a:ext cx="48923" cy="60615"/>
              </a:xfrm>
              <a:prstGeom prst="straightConnector1">
                <a:avLst/>
              </a:prstGeom>
              <a:ln w="952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 rot="16200000">
              <a:off x="-945426" y="3545827"/>
              <a:ext cx="4717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dirty="0" smtClean="0">
                  <a:latin typeface="Arial" pitchFamily="34" charset="0"/>
                  <a:cs typeface="Arial" pitchFamily="34" charset="0"/>
                </a:rPr>
                <a:t>GFP expression in cells-corpse in the germ-line of worms</a:t>
              </a:r>
              <a:endParaRPr lang="en-IN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608715"/>
            <a:ext cx="3733800" cy="279208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1941219" y="391180"/>
            <a:ext cx="5280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Ecotoxicity of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nanomaterials</a:t>
            </a:r>
            <a:endParaRPr lang="en-I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95350" y="908719"/>
            <a:ext cx="7709098" cy="5625153"/>
            <a:chOff x="895350" y="785813"/>
            <a:chExt cx="8063598" cy="5748060"/>
          </a:xfrm>
        </p:grpSpPr>
        <p:cxnSp>
          <p:nvCxnSpPr>
            <p:cNvPr id="2" name="Straight Connector 1"/>
            <p:cNvCxnSpPr>
              <a:stCxn id="10" idx="3"/>
              <a:endCxn id="16" idx="1"/>
            </p:cNvCxnSpPr>
            <p:nvPr/>
          </p:nvCxnSpPr>
          <p:spPr>
            <a:xfrm>
              <a:off x="3529362" y="6081423"/>
              <a:ext cx="545365" cy="4754"/>
            </a:xfrm>
            <a:prstGeom prst="line">
              <a:avLst/>
            </a:prstGeom>
            <a:ln w="254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>
              <a:stCxn id="9" idx="3"/>
              <a:endCxn id="12" idx="1"/>
            </p:cNvCxnSpPr>
            <p:nvPr/>
          </p:nvCxnSpPr>
          <p:spPr>
            <a:xfrm flipV="1">
              <a:off x="3319090" y="1266486"/>
              <a:ext cx="736912" cy="1462437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9" idx="3"/>
              <a:endCxn id="13" idx="1"/>
            </p:cNvCxnSpPr>
            <p:nvPr/>
          </p:nvCxnSpPr>
          <p:spPr>
            <a:xfrm>
              <a:off x="3319094" y="2728922"/>
              <a:ext cx="727393" cy="87875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9" idx="3"/>
              <a:endCxn id="14" idx="1"/>
            </p:cNvCxnSpPr>
            <p:nvPr/>
          </p:nvCxnSpPr>
          <p:spPr>
            <a:xfrm>
              <a:off x="3319088" y="2728922"/>
              <a:ext cx="743156" cy="1640735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9" idx="3"/>
              <a:endCxn id="15" idx="1"/>
            </p:cNvCxnSpPr>
            <p:nvPr/>
          </p:nvCxnSpPr>
          <p:spPr>
            <a:xfrm>
              <a:off x="3319094" y="2728922"/>
              <a:ext cx="716885" cy="49090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20"/>
            <p:cNvCxnSpPr>
              <a:endCxn id="9" idx="1"/>
            </p:cNvCxnSpPr>
            <p:nvPr/>
          </p:nvCxnSpPr>
          <p:spPr>
            <a:xfrm rot="5400000" flipH="1" flipV="1">
              <a:off x="923744" y="2871983"/>
              <a:ext cx="728654" cy="442532"/>
            </a:xfrm>
            <a:prstGeom prst="bentConnector2">
              <a:avLst/>
            </a:prstGeom>
            <a:ln w="25400" cmpd="sng"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26"/>
            <p:cNvCxnSpPr>
              <a:endCxn id="10" idx="1"/>
            </p:cNvCxnSpPr>
            <p:nvPr/>
          </p:nvCxnSpPr>
          <p:spPr>
            <a:xfrm rot="16200000" flipH="1">
              <a:off x="443232" y="4986029"/>
              <a:ext cx="1718972" cy="471828"/>
            </a:xfrm>
            <a:prstGeom prst="bentConnector2">
              <a:avLst/>
            </a:prstGeom>
            <a:ln w="25400" cmpd="sng"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509339" y="2276497"/>
              <a:ext cx="1809750" cy="904875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Eco- Toxicity</a:t>
              </a:r>
              <a:endParaRPr lang="en-I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38633" y="5628998"/>
              <a:ext cx="1990726" cy="904875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Mechanism of toxicity</a:t>
              </a:r>
              <a:endParaRPr lang="en-IN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72275" y="923931"/>
              <a:ext cx="2038350" cy="904875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Uptake,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Toxicity </a:t>
              </a:r>
              <a:endParaRPr lang="en-I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055999" y="961685"/>
              <a:ext cx="2157984" cy="609600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Bacteria</a:t>
              </a:r>
              <a:endParaRPr lang="en-IN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46480" y="3302872"/>
              <a:ext cx="2157984" cy="609600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Daphnia</a:t>
              </a:r>
              <a:endParaRPr lang="en-IN" sz="2200" b="1" dirty="0">
                <a:solidFill>
                  <a:srgbClr val="77777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62244" y="4064857"/>
              <a:ext cx="2157984" cy="609600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Earthworm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035972" y="2473212"/>
              <a:ext cx="2159876" cy="609600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Tetrahymena</a:t>
              </a:r>
              <a:endParaRPr lang="en-IN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074724" y="5781377"/>
              <a:ext cx="2157984" cy="609600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i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C. </a:t>
              </a:r>
              <a:r>
                <a:rPr lang="en-US" sz="2200" b="1" i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elegans</a:t>
              </a:r>
              <a:endParaRPr lang="en-IN" sz="22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72274" y="4210070"/>
              <a:ext cx="2186674" cy="1523187"/>
            </a:xfrm>
            <a:prstGeom prst="roundRect">
              <a:avLst>
                <a:gd name="adj" fmla="val 11402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Omic</a:t>
              </a:r>
              <a:r>
                <a:rPr lang="en-US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-approaches and validation</a:t>
              </a:r>
              <a:endParaRPr lang="en-I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791325" y="3124205"/>
              <a:ext cx="2057400" cy="904875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Fecundity / growth</a:t>
              </a:r>
              <a:endParaRPr lang="en-I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781800" y="2028816"/>
              <a:ext cx="2057400" cy="904875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Biochemical Studies</a:t>
              </a:r>
              <a:endParaRPr lang="en-IN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5350" y="1000126"/>
              <a:ext cx="1809750" cy="571500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Approach</a:t>
              </a:r>
              <a:endParaRPr lang="en-IN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>
              <a:off x="6096000" y="785813"/>
              <a:ext cx="609600" cy="5738812"/>
            </a:xfrm>
            <a:prstGeom prst="rightBrac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067499" y="1703321"/>
              <a:ext cx="2157984" cy="609600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Paramecium</a:t>
              </a:r>
              <a:endParaRPr lang="en-IN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>
              <a:stCxn id="9" idx="3"/>
              <a:endCxn id="23" idx="1"/>
            </p:cNvCxnSpPr>
            <p:nvPr/>
          </p:nvCxnSpPr>
          <p:spPr>
            <a:xfrm flipV="1">
              <a:off x="3319094" y="2008123"/>
              <a:ext cx="748411" cy="720801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087524" y="4857760"/>
              <a:ext cx="2157984" cy="609600"/>
            </a:xfrm>
            <a:prstGeom prst="roundRect">
              <a:avLst>
                <a:gd name="adj" fmla="val 1231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rPr>
                <a:t>Zebra Fish</a:t>
              </a:r>
            </a:p>
          </p:txBody>
        </p:sp>
        <p:cxnSp>
          <p:nvCxnSpPr>
            <p:cNvPr id="26" name="Straight Connector 25"/>
            <p:cNvCxnSpPr>
              <a:stCxn id="9" idx="3"/>
              <a:endCxn id="25" idx="1"/>
            </p:cNvCxnSpPr>
            <p:nvPr/>
          </p:nvCxnSpPr>
          <p:spPr>
            <a:xfrm>
              <a:off x="3319094" y="2728922"/>
              <a:ext cx="768437" cy="2433638"/>
            </a:xfrm>
            <a:prstGeom prst="line">
              <a:avLst/>
            </a:prstGeom>
            <a:ln w="25400" cmpd="sng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3"/>
              <a:endCxn id="25" idx="1"/>
            </p:cNvCxnSpPr>
            <p:nvPr/>
          </p:nvCxnSpPr>
          <p:spPr>
            <a:xfrm flipV="1">
              <a:off x="3529365" y="5162573"/>
              <a:ext cx="558165" cy="918863"/>
            </a:xfrm>
            <a:prstGeom prst="line">
              <a:avLst/>
            </a:prstGeom>
            <a:ln w="254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092400"/>
            <a:ext cx="1066800" cy="4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409" y="546067"/>
            <a:ext cx="6948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Nanomaterials evaluated for </a:t>
            </a:r>
            <a:r>
              <a:rPr lang="en-US" sz="2400" b="1" i="1" dirty="0" smtClean="0">
                <a:solidFill>
                  <a:srgbClr val="FF0000"/>
                </a:solidFill>
                <a:latin typeface="Arial"/>
                <a:cs typeface="Arial"/>
              </a:rPr>
              <a:t>in vitro/in vivo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toxicity/safety at CSIR-IITR</a:t>
            </a:r>
            <a:endParaRPr lang="en-US" sz="24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58" y="1752600"/>
          <a:ext cx="8429684" cy="398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164"/>
                <a:gridCol w="6111520"/>
              </a:tblGrid>
              <a:tr h="2366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lang="en-IN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Nanomaterials </a:t>
                      </a:r>
                      <a:endParaRPr lang="en-IN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1F24F2"/>
                          </a:solidFill>
                          <a:latin typeface="Arial" pitchFamily="34" charset="0"/>
                          <a:cs typeface="Arial" pitchFamily="34" charset="0"/>
                        </a:rPr>
                        <a:t>Metal NPs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Au, Ag, Pt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1F24F2"/>
                          </a:solidFill>
                          <a:latin typeface="Arial" pitchFamily="34" charset="0"/>
                          <a:cs typeface="Arial" pitchFamily="34" charset="0"/>
                        </a:rPr>
                        <a:t>Metal oxide NPs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ZnO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, TiO</a:t>
                      </a:r>
                      <a:r>
                        <a:rPr lang="en-US" sz="1800" b="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, CeO</a:t>
                      </a:r>
                      <a:r>
                        <a:rPr lang="en-US" sz="1800" b="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, Cr</a:t>
                      </a:r>
                      <a:r>
                        <a:rPr lang="en-US" sz="1800" b="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800" b="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CuO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, Fe</a:t>
                      </a:r>
                      <a:r>
                        <a:rPr lang="en-US" sz="1800" b="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1800" b="0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1F24F2"/>
                          </a:solidFill>
                          <a:latin typeface="Arial" pitchFamily="34" charset="0"/>
                          <a:cs typeface="Arial" pitchFamily="34" charset="0"/>
                        </a:rPr>
                        <a:t>Quantum dots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Mn-ZnS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CdTe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1F24F2"/>
                          </a:solidFill>
                          <a:latin typeface="Arial" pitchFamily="34" charset="0"/>
                          <a:cs typeface="Arial" pitchFamily="34" charset="0"/>
                        </a:rPr>
                        <a:t>Carbon based NMs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Fullerenes, Carbon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nanotubes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Graphene oxide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1F24F2"/>
                          </a:solidFill>
                          <a:latin typeface="Arial" pitchFamily="34" charset="0"/>
                          <a:cs typeface="Arial" pitchFamily="34" charset="0"/>
                        </a:rPr>
                        <a:t>Polymers</a:t>
                      </a:r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PLGA, PEI, O-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hexadecyl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dextran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71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1F24F2"/>
                          </a:solidFill>
                          <a:latin typeface="Arial" pitchFamily="34" charset="0"/>
                          <a:cs typeface="Arial" pitchFamily="34" charset="0"/>
                        </a:rPr>
                        <a:t>Nano</a:t>
                      </a:r>
                      <a:r>
                        <a:rPr lang="en-US" sz="1800" b="1" dirty="0" smtClean="0">
                          <a:solidFill>
                            <a:srgbClr val="1F24F2"/>
                          </a:solidFill>
                          <a:latin typeface="Arial" pitchFamily="34" charset="0"/>
                          <a:cs typeface="Arial" pitchFamily="34" charset="0"/>
                        </a:rPr>
                        <a:t> encapsulated compounds</a:t>
                      </a:r>
                      <a:endParaRPr lang="en-IN" sz="1800" b="1" dirty="0" smtClean="0">
                        <a:solidFill>
                          <a:srgbClr val="1F24F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Bromelain 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loaded PLGA </a:t>
                      </a:r>
                      <a:r>
                        <a:rPr lang="en-IN" sz="1800" kern="1200" baseline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nanoparticles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Gellan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gum 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blended PEI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nanocomposite</a:t>
                      </a:r>
                      <a:endParaRPr lang="en-US" sz="18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O-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hexadecyl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dextran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entrapped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berberine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nanoparticles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177800" indent="-177800"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Nitotine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encapsulated PLGA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nanoparticles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Polyglutamic</a:t>
                      </a: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 acid-based </a:t>
                      </a:r>
                      <a:r>
                        <a:rPr lang="en-US" sz="1800" b="0" dirty="0" err="1" smtClean="0">
                          <a:latin typeface="Arial" pitchFamily="34" charset="0"/>
                          <a:cs typeface="Arial" pitchFamily="34" charset="0"/>
                        </a:rPr>
                        <a:t>nanocomposites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Linear PEI </a:t>
                      </a:r>
                      <a:r>
                        <a:rPr lang="en-IN" sz="18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nanoparticles</a:t>
                      </a:r>
                      <a:endParaRPr lang="en-IN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721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Director</dc:creator>
  <cp:lastModifiedBy>DKC</cp:lastModifiedBy>
  <cp:revision>399</cp:revision>
  <dcterms:created xsi:type="dcterms:W3CDTF">2012-10-31T07:05:24Z</dcterms:created>
  <dcterms:modified xsi:type="dcterms:W3CDTF">2015-09-11T00:03:57Z</dcterms:modified>
</cp:coreProperties>
</file>