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2" r:id="rId4"/>
    <p:sldId id="263" r:id="rId5"/>
    <p:sldId id="264" r:id="rId6"/>
    <p:sldId id="265" r:id="rId7"/>
    <p:sldId id="266"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35E39-3776-4859-BAFB-0FD2D8800B2A}"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638AD-5884-4904-8921-133D00728B40}" type="slidenum">
              <a:rPr lang="en-US" smtClean="0"/>
              <a:t>‹#›</a:t>
            </a:fld>
            <a:endParaRPr lang="en-US"/>
          </a:p>
        </p:txBody>
      </p:sp>
    </p:spTree>
    <p:extLst>
      <p:ext uri="{BB962C8B-B14F-4D97-AF65-F5344CB8AC3E}">
        <p14:creationId xmlns:p14="http://schemas.microsoft.com/office/powerpoint/2010/main" val="130982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most common material mentioned in the product descriptions is now silver (383 products). Titanium (179), which includes titanium dioxide, has surpassed Carbon (87), which includes fullerenes, followed by silica (52), zinc (including zinc oxide) (36), and gold (19).</a:t>
            </a:r>
            <a:endParaRPr lang="en-US" dirty="0"/>
          </a:p>
        </p:txBody>
      </p:sp>
      <p:sp>
        <p:nvSpPr>
          <p:cNvPr id="4" name="Slide Number Placeholder 3"/>
          <p:cNvSpPr>
            <a:spLocks noGrp="1"/>
          </p:cNvSpPr>
          <p:nvPr>
            <p:ph type="sldNum" sz="quarter" idx="10"/>
          </p:nvPr>
        </p:nvSpPr>
        <p:spPr/>
        <p:txBody>
          <a:bodyPr/>
          <a:lstStyle/>
          <a:p>
            <a:fld id="{F10638AD-5884-4904-8921-133D00728B40}" type="slidenum">
              <a:rPr lang="en-US" smtClean="0"/>
              <a:t>2</a:t>
            </a:fld>
            <a:endParaRPr lang="en-US"/>
          </a:p>
        </p:txBody>
      </p:sp>
    </p:spTree>
    <p:extLst>
      <p:ext uri="{BB962C8B-B14F-4D97-AF65-F5344CB8AC3E}">
        <p14:creationId xmlns:p14="http://schemas.microsoft.com/office/powerpoint/2010/main" val="281065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3D059-E4A8-4D43-A558-E5602BC2A4C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239509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3D059-E4A8-4D43-A558-E5602BC2A4C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404549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3D059-E4A8-4D43-A558-E5602BC2A4C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383269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3D059-E4A8-4D43-A558-E5602BC2A4C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428774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3D059-E4A8-4D43-A558-E5602BC2A4C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422331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3D059-E4A8-4D43-A558-E5602BC2A4C7}"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228950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3D059-E4A8-4D43-A558-E5602BC2A4C7}"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10909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3D059-E4A8-4D43-A558-E5602BC2A4C7}"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329257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3D059-E4A8-4D43-A558-E5602BC2A4C7}"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245617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3D059-E4A8-4D43-A558-E5602BC2A4C7}"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137015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3D059-E4A8-4D43-A558-E5602BC2A4C7}"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1BA3-DB1F-4365-9B6A-147DB9D59115}" type="slidenum">
              <a:rPr lang="en-US" smtClean="0"/>
              <a:t>‹#›</a:t>
            </a:fld>
            <a:endParaRPr lang="en-US"/>
          </a:p>
        </p:txBody>
      </p:sp>
    </p:spTree>
    <p:extLst>
      <p:ext uri="{BB962C8B-B14F-4D97-AF65-F5344CB8AC3E}">
        <p14:creationId xmlns:p14="http://schemas.microsoft.com/office/powerpoint/2010/main" val="70378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3D059-E4A8-4D43-A558-E5602BC2A4C7}" type="datetimeFigureOut">
              <a:rPr lang="en-US" smtClean="0"/>
              <a:t>9/9/2015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1BA3-DB1F-4365-9B6A-147DB9D59115}" type="slidenum">
              <a:rPr lang="en-US" smtClean="0"/>
              <a:t>‹#›</a:t>
            </a:fld>
            <a:endParaRPr lang="en-US"/>
          </a:p>
        </p:txBody>
      </p:sp>
    </p:spTree>
    <p:extLst>
      <p:ext uri="{BB962C8B-B14F-4D97-AF65-F5344CB8AC3E}">
        <p14:creationId xmlns:p14="http://schemas.microsoft.com/office/powerpoint/2010/main" val="201288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_ENREF_99"/><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la.tejamaya@gmail.com" TargetMode="External"/><Relationship Id="rId2" Type="http://schemas.openxmlformats.org/officeDocument/2006/relationships/hyperlink" Target="mailto:tejamaya@ui.ac.id"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solidFill>
            <a:schemeClr val="accent3"/>
          </a:solidFill>
        </p:spPr>
        <p:txBody>
          <a:bodyPr>
            <a:noAutofit/>
          </a:bodyPr>
          <a:lstStyle/>
          <a:p>
            <a:r>
              <a:rPr lang="en-US" sz="2800" dirty="0" smtClean="0"/>
              <a:t>Silver Nanoparticle and Ecotoxicology </a:t>
            </a:r>
            <a:r>
              <a:rPr lang="en-US" sz="2800" dirty="0"/>
              <a:t>R</a:t>
            </a:r>
            <a:r>
              <a:rPr lang="en-US" sz="2800" dirty="0" smtClean="0"/>
              <a:t>esearch</a:t>
            </a:r>
            <a:br>
              <a:rPr lang="en-US" sz="2800" dirty="0" smtClean="0"/>
            </a:br>
            <a:r>
              <a:rPr lang="en-US" sz="3600" dirty="0" smtClean="0"/>
              <a:t>Some Uncertainties</a:t>
            </a:r>
            <a:endParaRPr lang="en-US" sz="2800"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accent3">
                    <a:lumMod val="50000"/>
                  </a:schemeClr>
                </a:solidFill>
              </a:rPr>
              <a:t>Mila </a:t>
            </a:r>
            <a:r>
              <a:rPr lang="en-US" dirty="0" err="1" smtClean="0">
                <a:solidFill>
                  <a:schemeClr val="accent3">
                    <a:lumMod val="50000"/>
                  </a:schemeClr>
                </a:solidFill>
              </a:rPr>
              <a:t>Tejamaya</a:t>
            </a:r>
            <a:r>
              <a:rPr lang="en-US" dirty="0" smtClean="0">
                <a:solidFill>
                  <a:schemeClr val="accent3">
                    <a:lumMod val="50000"/>
                  </a:schemeClr>
                </a:solidFill>
              </a:rPr>
              <a:t>, PhD</a:t>
            </a:r>
          </a:p>
          <a:p>
            <a:endParaRPr lang="en-US" dirty="0" smtClean="0">
              <a:solidFill>
                <a:schemeClr val="accent3">
                  <a:lumMod val="50000"/>
                </a:schemeClr>
              </a:solidFill>
            </a:endParaRPr>
          </a:p>
          <a:p>
            <a:r>
              <a:rPr lang="en-US" sz="2200" dirty="0" smtClean="0">
                <a:solidFill>
                  <a:schemeClr val="accent3">
                    <a:lumMod val="50000"/>
                  </a:schemeClr>
                </a:solidFill>
              </a:rPr>
              <a:t>Lecturer at Occupational Health and Safety Department</a:t>
            </a:r>
          </a:p>
          <a:p>
            <a:r>
              <a:rPr lang="en-US" sz="2200" dirty="0" smtClean="0">
                <a:solidFill>
                  <a:schemeClr val="accent3">
                    <a:lumMod val="50000"/>
                  </a:schemeClr>
                </a:solidFill>
              </a:rPr>
              <a:t>Faculty of Public Health</a:t>
            </a:r>
          </a:p>
          <a:p>
            <a:r>
              <a:rPr lang="en-US" sz="2200" dirty="0" smtClean="0">
                <a:solidFill>
                  <a:schemeClr val="accent3">
                    <a:lumMod val="50000"/>
                  </a:schemeClr>
                </a:solidFill>
              </a:rPr>
              <a:t>University of Indonesia</a:t>
            </a:r>
            <a:endParaRPr lang="en-US" sz="2200" dirty="0">
              <a:solidFill>
                <a:schemeClr val="accent3">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1143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3" cstate="print"/>
          <a:srcRect/>
          <a:stretch>
            <a:fillRect/>
          </a:stretch>
        </p:blipFill>
        <p:spPr bwMode="auto">
          <a:xfrm>
            <a:off x="308805" y="381000"/>
            <a:ext cx="990565" cy="1184176"/>
          </a:xfrm>
          <a:prstGeom prst="rect">
            <a:avLst/>
          </a:prstGeom>
          <a:noFill/>
          <a:ln w="9525">
            <a:noFill/>
            <a:miter lim="800000"/>
            <a:headEnd/>
            <a:tailEnd/>
          </a:ln>
        </p:spPr>
      </p:pic>
    </p:spTree>
    <p:extLst>
      <p:ext uri="{BB962C8B-B14F-4D97-AF65-F5344CB8AC3E}">
        <p14:creationId xmlns:p14="http://schemas.microsoft.com/office/powerpoint/2010/main" val="153913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notechproject.org/cpi/site/assets/files/3551/chart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8006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107668"/>
            <a:ext cx="7467600" cy="369332"/>
          </a:xfrm>
          <a:prstGeom prst="rect">
            <a:avLst/>
          </a:prstGeom>
          <a:noFill/>
        </p:spPr>
        <p:txBody>
          <a:bodyPr wrap="square" rtlCol="0">
            <a:spAutoFit/>
          </a:bodyPr>
          <a:lstStyle/>
          <a:p>
            <a:r>
              <a:rPr lang="en-US" dirty="0"/>
              <a:t>http://www.nanotechproject.org/cpi/site/assets/files/3551/chart_5.png</a:t>
            </a:r>
          </a:p>
        </p:txBody>
      </p:sp>
      <p:sp>
        <p:nvSpPr>
          <p:cNvPr id="5" name="Title 4"/>
          <p:cNvSpPr>
            <a:spLocks noGrp="1"/>
          </p:cNvSpPr>
          <p:nvPr>
            <p:ph type="title"/>
          </p:nvPr>
        </p:nvSpPr>
        <p:spPr>
          <a:xfrm>
            <a:off x="0" y="274638"/>
            <a:ext cx="9144000" cy="715962"/>
          </a:xfrm>
          <a:solidFill>
            <a:schemeClr val="accent3"/>
          </a:solidFill>
        </p:spPr>
        <p:txBody>
          <a:bodyPr>
            <a:normAutofit fontScale="90000"/>
          </a:bodyPr>
          <a:lstStyle/>
          <a:p>
            <a:r>
              <a:rPr lang="en-US" dirty="0" smtClean="0"/>
              <a:t>Why </a:t>
            </a:r>
            <a:r>
              <a:rPr lang="en-US" dirty="0" err="1" smtClean="0"/>
              <a:t>AgNPs</a:t>
            </a:r>
            <a:r>
              <a:rPr lang="en-US" dirty="0" smtClean="0"/>
              <a:t> are interesting?</a:t>
            </a:r>
            <a:endParaRPr lang="en-US" dirty="0"/>
          </a:p>
        </p:txBody>
      </p:sp>
      <p:sp>
        <p:nvSpPr>
          <p:cNvPr id="7" name="Content Placeholder 6"/>
          <p:cNvSpPr txBox="1">
            <a:spLocks/>
          </p:cNvSpPr>
          <p:nvPr/>
        </p:nvSpPr>
        <p:spPr>
          <a:xfrm>
            <a:off x="5638800" y="1295400"/>
            <a:ext cx="3276600" cy="4830763"/>
          </a:xfrm>
          <a:prstGeom prst="rect">
            <a:avLst/>
          </a:prstGeom>
          <a:solidFill>
            <a:schemeClr val="accent6">
              <a:lumMod val="40000"/>
              <a:lumOff val="60000"/>
            </a:schemeClr>
          </a:solidFill>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AgNPs</a:t>
            </a:r>
            <a:r>
              <a:rPr lang="en-US" dirty="0"/>
              <a:t> </a:t>
            </a:r>
            <a:r>
              <a:rPr lang="en-US" dirty="0" smtClean="0"/>
              <a:t> are the </a:t>
            </a:r>
            <a:r>
              <a:rPr lang="en-US" dirty="0"/>
              <a:t>most rapidly growing classes of </a:t>
            </a:r>
            <a:r>
              <a:rPr lang="en-US" dirty="0" err="1"/>
              <a:t>nanoproducts</a:t>
            </a:r>
            <a:endParaRPr lang="en-US" dirty="0"/>
          </a:p>
          <a:p>
            <a:r>
              <a:rPr lang="en-US" dirty="0" err="1" smtClean="0"/>
              <a:t>AgNPs</a:t>
            </a:r>
            <a:r>
              <a:rPr lang="en-US" dirty="0" smtClean="0"/>
              <a:t> has been commercialized</a:t>
            </a:r>
            <a:r>
              <a:rPr lang="en-US" dirty="0"/>
              <a:t>, </a:t>
            </a:r>
            <a:r>
              <a:rPr lang="en-US" dirty="0" smtClean="0"/>
              <a:t>so that the </a:t>
            </a:r>
            <a:r>
              <a:rPr lang="en-US" dirty="0"/>
              <a:t>exposure to human and environment is expected</a:t>
            </a:r>
            <a:endParaRPr lang="en-US" dirty="0" smtClean="0"/>
          </a:p>
          <a:p>
            <a:r>
              <a:rPr lang="en-US" dirty="0" smtClean="0"/>
              <a:t>silver in </a:t>
            </a:r>
            <a:r>
              <a:rPr lang="en-US" dirty="0" err="1" smtClean="0"/>
              <a:t>nanosize</a:t>
            </a:r>
            <a:r>
              <a:rPr lang="en-US" dirty="0" smtClean="0"/>
              <a:t> shows unique optical, electrical, magnetic and </a:t>
            </a:r>
            <a:r>
              <a:rPr lang="en-US" dirty="0" err="1" smtClean="0"/>
              <a:t>therapetic</a:t>
            </a:r>
            <a:r>
              <a:rPr lang="en-US" dirty="0" smtClean="0"/>
              <a:t> properties</a:t>
            </a:r>
          </a:p>
          <a:p>
            <a:r>
              <a:rPr lang="en-US" dirty="0" smtClean="0"/>
              <a:t>most of </a:t>
            </a:r>
            <a:r>
              <a:rPr lang="en-US" dirty="0" err="1" smtClean="0"/>
              <a:t>AgNPs</a:t>
            </a:r>
            <a:r>
              <a:rPr lang="en-US" dirty="0" smtClean="0"/>
              <a:t> applications in range of product are applied to bestow antimicrobial properties </a:t>
            </a:r>
          </a:p>
        </p:txBody>
      </p:sp>
    </p:spTree>
    <p:extLst>
      <p:ext uri="{BB962C8B-B14F-4D97-AF65-F5344CB8AC3E}">
        <p14:creationId xmlns:p14="http://schemas.microsoft.com/office/powerpoint/2010/main" val="321059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57200"/>
            <a:ext cx="91440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2209800" cy="1143000"/>
          </a:xfrm>
        </p:spPr>
        <p:txBody>
          <a:bodyPr/>
          <a:lstStyle/>
          <a:p>
            <a:r>
              <a:rPr lang="en-US" dirty="0" smtClean="0"/>
              <a:t>RISK =</a:t>
            </a:r>
            <a:endParaRPr lang="en-US" dirty="0"/>
          </a:p>
        </p:txBody>
      </p:sp>
      <p:sp>
        <p:nvSpPr>
          <p:cNvPr id="3" name="Title 1"/>
          <p:cNvSpPr txBox="1">
            <a:spLocks/>
          </p:cNvSpPr>
          <p:nvPr/>
        </p:nvSpPr>
        <p:spPr>
          <a:xfrm>
            <a:off x="2819400" y="304800"/>
            <a:ext cx="2209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HAZARD</a:t>
            </a:r>
            <a:endParaRPr lang="en-US" dirty="0"/>
          </a:p>
        </p:txBody>
      </p:sp>
      <p:sp>
        <p:nvSpPr>
          <p:cNvPr id="4" name="Title 1"/>
          <p:cNvSpPr txBox="1">
            <a:spLocks/>
          </p:cNvSpPr>
          <p:nvPr/>
        </p:nvSpPr>
        <p:spPr>
          <a:xfrm>
            <a:off x="6096000" y="304800"/>
            <a:ext cx="2514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EXPOSURE</a:t>
            </a:r>
            <a:endParaRPr lang="en-US" dirty="0"/>
          </a:p>
        </p:txBody>
      </p:sp>
      <p:sp>
        <p:nvSpPr>
          <p:cNvPr id="5" name="TextBox 4"/>
          <p:cNvSpPr txBox="1"/>
          <p:nvPr/>
        </p:nvSpPr>
        <p:spPr>
          <a:xfrm>
            <a:off x="5410200" y="634425"/>
            <a:ext cx="762000" cy="584775"/>
          </a:xfrm>
          <a:prstGeom prst="rect">
            <a:avLst/>
          </a:prstGeom>
          <a:noFill/>
        </p:spPr>
        <p:txBody>
          <a:bodyPr wrap="square" rtlCol="0">
            <a:spAutoFit/>
          </a:bodyPr>
          <a:lstStyle/>
          <a:p>
            <a:r>
              <a:rPr lang="en-US" sz="3200" dirty="0" smtClean="0"/>
              <a:t>X</a:t>
            </a:r>
            <a:endParaRPr lang="en-US" sz="3200" dirty="0"/>
          </a:p>
        </p:txBody>
      </p:sp>
      <p:sp>
        <p:nvSpPr>
          <p:cNvPr id="6" name="Rectangular Callout 5"/>
          <p:cNvSpPr/>
          <p:nvPr/>
        </p:nvSpPr>
        <p:spPr>
          <a:xfrm>
            <a:off x="685800" y="1905000"/>
            <a:ext cx="3238500" cy="4572000"/>
          </a:xfrm>
          <a:prstGeom prst="wedgeRectCallout">
            <a:avLst>
              <a:gd name="adj1" fmla="val 46112"/>
              <a:gd name="adj2" fmla="val -67311"/>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838200" y="1981200"/>
            <a:ext cx="2971800" cy="4524315"/>
          </a:xfrm>
          <a:prstGeom prst="rect">
            <a:avLst/>
          </a:prstGeom>
          <a:noFill/>
        </p:spPr>
        <p:txBody>
          <a:bodyPr wrap="square" rtlCol="0">
            <a:spAutoFit/>
          </a:bodyPr>
          <a:lstStyle/>
          <a:p>
            <a:r>
              <a:rPr lang="en-US" sz="2400" dirty="0" smtClean="0"/>
              <a:t>HAZARD DRIVEN APPROACH:</a:t>
            </a:r>
          </a:p>
          <a:p>
            <a:endParaRPr lang="en-US" sz="2400" dirty="0" smtClean="0"/>
          </a:p>
          <a:p>
            <a:r>
              <a:rPr lang="en-US" sz="2400" dirty="0" smtClean="0"/>
              <a:t>Indication of </a:t>
            </a:r>
            <a:r>
              <a:rPr lang="en-US" sz="2400" dirty="0" err="1" smtClean="0"/>
              <a:t>AgNPs</a:t>
            </a:r>
            <a:r>
              <a:rPr lang="en-US" sz="2400" dirty="0" smtClean="0"/>
              <a:t> (eco)toxicity :</a:t>
            </a:r>
          </a:p>
          <a:p>
            <a:pPr marL="285750" indent="-285750">
              <a:buFont typeface="Arial" panose="020B0604020202020204" pitchFamily="34" charset="0"/>
              <a:buChar char="•"/>
            </a:pPr>
            <a:r>
              <a:rPr lang="en-US" sz="2400" dirty="0" smtClean="0"/>
              <a:t>Algae</a:t>
            </a:r>
          </a:p>
          <a:p>
            <a:pPr marL="285750" indent="-285750">
              <a:buFont typeface="Arial" panose="020B0604020202020204" pitchFamily="34" charset="0"/>
              <a:buChar char="•"/>
            </a:pPr>
            <a:r>
              <a:rPr lang="en-US" sz="2400" dirty="0" smtClean="0"/>
              <a:t>Bacteria</a:t>
            </a:r>
          </a:p>
          <a:p>
            <a:pPr marL="285750" indent="-285750">
              <a:buFont typeface="Arial" panose="020B0604020202020204" pitchFamily="34" charset="0"/>
              <a:buChar char="•"/>
            </a:pPr>
            <a:r>
              <a:rPr lang="en-US" sz="2400" dirty="0" smtClean="0"/>
              <a:t>Daphnia magna</a:t>
            </a:r>
          </a:p>
          <a:p>
            <a:pPr marL="285750" indent="-285750">
              <a:buFont typeface="Arial" panose="020B0604020202020204" pitchFamily="34" charset="0"/>
              <a:buChar char="•"/>
            </a:pPr>
            <a:r>
              <a:rPr lang="en-US" sz="2400" dirty="0" smtClean="0"/>
              <a:t>Zebrafish</a:t>
            </a:r>
          </a:p>
          <a:p>
            <a:pPr marL="285750" indent="-285750">
              <a:buFont typeface="Arial" panose="020B0604020202020204" pitchFamily="34" charset="0"/>
              <a:buChar char="•"/>
            </a:pPr>
            <a:r>
              <a:rPr lang="en-US" sz="2400" dirty="0" smtClean="0"/>
              <a:t>Fish</a:t>
            </a:r>
          </a:p>
          <a:p>
            <a:pPr marL="285750" indent="-285750">
              <a:buFont typeface="Arial" panose="020B0604020202020204" pitchFamily="34" charset="0"/>
              <a:buChar char="•"/>
            </a:pPr>
            <a:r>
              <a:rPr lang="en-US" sz="2400" dirty="0" smtClean="0"/>
              <a:t>Human</a:t>
            </a:r>
          </a:p>
          <a:p>
            <a:r>
              <a:rPr lang="en-US" sz="1600" dirty="0" smtClean="0"/>
              <a:t>(</a:t>
            </a:r>
            <a:r>
              <a:rPr lang="en-US" sz="1600" dirty="0" err="1" smtClean="0"/>
              <a:t>Fabrega</a:t>
            </a:r>
            <a:r>
              <a:rPr lang="en-US" sz="1600" dirty="0" smtClean="0"/>
              <a:t> </a:t>
            </a:r>
            <a:r>
              <a:rPr lang="en-US" sz="1600" dirty="0" smtClean="0"/>
              <a:t>2011)</a:t>
            </a:r>
            <a:endParaRPr lang="en-US" sz="1600" dirty="0"/>
          </a:p>
        </p:txBody>
      </p:sp>
      <p:sp>
        <p:nvSpPr>
          <p:cNvPr id="8" name="Rectangular Callout 7"/>
          <p:cNvSpPr/>
          <p:nvPr/>
        </p:nvSpPr>
        <p:spPr>
          <a:xfrm>
            <a:off x="5372100" y="1905000"/>
            <a:ext cx="3238500" cy="4572000"/>
          </a:xfrm>
          <a:prstGeom prst="wedgeRectCallout">
            <a:avLst>
              <a:gd name="adj1" fmla="val 3304"/>
              <a:gd name="adj2" fmla="val -67634"/>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5486400" y="1981200"/>
            <a:ext cx="3048000" cy="3785652"/>
          </a:xfrm>
          <a:prstGeom prst="rect">
            <a:avLst/>
          </a:prstGeom>
          <a:noFill/>
        </p:spPr>
        <p:txBody>
          <a:bodyPr wrap="square" rtlCol="0">
            <a:spAutoFit/>
          </a:bodyPr>
          <a:lstStyle/>
          <a:p>
            <a:r>
              <a:rPr lang="en-US" sz="2400" dirty="0" smtClean="0"/>
              <a:t>EXPOSURE DRIVEN APPROACH:</a:t>
            </a:r>
          </a:p>
          <a:p>
            <a:endParaRPr lang="en-US" sz="2400" dirty="0"/>
          </a:p>
          <a:p>
            <a:r>
              <a:rPr lang="en-US" sz="2400" dirty="0" err="1" smtClean="0"/>
              <a:t>AgNPs</a:t>
            </a:r>
            <a:r>
              <a:rPr lang="en-US" sz="2400" dirty="0" smtClean="0"/>
              <a:t> release from:</a:t>
            </a:r>
          </a:p>
          <a:p>
            <a:pPr marL="285750" indent="-285750">
              <a:buFont typeface="Arial" panose="020B0604020202020204" pitchFamily="34" charset="0"/>
              <a:buChar char="•"/>
            </a:pPr>
            <a:r>
              <a:rPr lang="en-US" sz="2400" dirty="0" smtClean="0"/>
              <a:t>Textile</a:t>
            </a:r>
          </a:p>
          <a:p>
            <a:pPr marL="285750" indent="-285750">
              <a:buFont typeface="Arial" panose="020B0604020202020204" pitchFamily="34" charset="0"/>
              <a:buChar char="•"/>
            </a:pPr>
            <a:r>
              <a:rPr lang="en-US" sz="2400" dirty="0" smtClean="0"/>
              <a:t>Paints</a:t>
            </a:r>
          </a:p>
          <a:p>
            <a:pPr marL="285750" indent="-285750">
              <a:buFont typeface="Arial" panose="020B0604020202020204" pitchFamily="34" charset="0"/>
              <a:buChar char="•"/>
            </a:pPr>
            <a:r>
              <a:rPr lang="en-US" sz="2400" dirty="0" smtClean="0"/>
              <a:t>Washing machine</a:t>
            </a:r>
          </a:p>
          <a:p>
            <a:pPr marL="285750" indent="-285750">
              <a:buFont typeface="Arial" panose="020B0604020202020204" pitchFamily="34" charset="0"/>
              <a:buChar char="•"/>
            </a:pPr>
            <a:r>
              <a:rPr lang="en-US" sz="2400" dirty="0" smtClean="0"/>
              <a:t>Waste water treatment</a:t>
            </a:r>
          </a:p>
          <a:p>
            <a:pPr marL="285750" indent="-285750">
              <a:buFont typeface="Arial" panose="020B0604020202020204" pitchFamily="34" charset="0"/>
              <a:buChar char="•"/>
            </a:pPr>
            <a:r>
              <a:rPr lang="en-US" sz="2400" dirty="0" err="1" smtClean="0"/>
              <a:t>etc</a:t>
            </a:r>
            <a:endParaRPr lang="en-US" sz="2400" dirty="0"/>
          </a:p>
        </p:txBody>
      </p:sp>
    </p:spTree>
    <p:extLst>
      <p:ext uri="{BB962C8B-B14F-4D97-AF65-F5344CB8AC3E}">
        <p14:creationId xmlns:p14="http://schemas.microsoft.com/office/powerpoint/2010/main" val="91915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solidFill>
        </p:spPr>
        <p:txBody>
          <a:bodyPr>
            <a:noAutofit/>
          </a:bodyPr>
          <a:lstStyle/>
          <a:p>
            <a:r>
              <a:rPr lang="en-US" sz="3600" dirty="0" smtClean="0"/>
              <a:t>Complex behavior of </a:t>
            </a:r>
            <a:r>
              <a:rPr lang="en-US" sz="3600" dirty="0" err="1" smtClean="0"/>
              <a:t>AgNPs</a:t>
            </a:r>
            <a:r>
              <a:rPr lang="en-US" sz="3600" dirty="0" smtClean="0"/>
              <a:t> as source of uncertainties</a:t>
            </a:r>
            <a:endParaRPr lang="en-US" sz="3600" dirty="0"/>
          </a:p>
        </p:txBody>
      </p:sp>
      <p:pic>
        <p:nvPicPr>
          <p:cNvPr id="4" name="Picture 3"/>
          <p:cNvPicPr/>
          <p:nvPr/>
        </p:nvPicPr>
        <p:blipFill>
          <a:blip r:embed="rId2" cstate="print"/>
          <a:srcRect/>
          <a:stretch>
            <a:fillRect/>
          </a:stretch>
        </p:blipFill>
        <p:spPr bwMode="auto">
          <a:xfrm>
            <a:off x="533400" y="1752601"/>
            <a:ext cx="4800600" cy="3886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5715000" y="1752600"/>
            <a:ext cx="3200400" cy="2971800"/>
          </a:xfrm>
          <a:prstGeom prst="wedgeRectCallout">
            <a:avLst>
              <a:gd name="adj1" fmla="val -60925"/>
              <a:gd name="adj2" fmla="val 14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67400" y="1828800"/>
            <a:ext cx="2895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Homo-aggregation</a:t>
            </a:r>
          </a:p>
          <a:p>
            <a:pPr marL="285750" indent="-285750">
              <a:buFont typeface="Arial" panose="020B0604020202020204" pitchFamily="34" charset="0"/>
              <a:buChar char="•"/>
            </a:pPr>
            <a:r>
              <a:rPr lang="en-US" sz="2400" dirty="0" smtClean="0"/>
              <a:t>Hetero-aggregation</a:t>
            </a:r>
          </a:p>
          <a:p>
            <a:pPr marL="285750" indent="-285750">
              <a:buFont typeface="Arial" panose="020B0604020202020204" pitchFamily="34" charset="0"/>
              <a:buChar char="•"/>
            </a:pPr>
            <a:r>
              <a:rPr lang="en-US" sz="2400" dirty="0" smtClean="0"/>
              <a:t>Dissolution</a:t>
            </a:r>
          </a:p>
          <a:p>
            <a:pPr marL="285750" indent="-285750">
              <a:buFont typeface="Arial" panose="020B0604020202020204" pitchFamily="34" charset="0"/>
              <a:buChar char="•"/>
            </a:pPr>
            <a:r>
              <a:rPr lang="en-US" sz="2400" dirty="0" smtClean="0"/>
              <a:t>Shape transformation</a:t>
            </a:r>
          </a:p>
          <a:p>
            <a:pPr marL="285750" indent="-285750">
              <a:buFont typeface="Arial" panose="020B0604020202020204" pitchFamily="34" charset="0"/>
              <a:buChar char="•"/>
            </a:pPr>
            <a:r>
              <a:rPr lang="en-US" sz="2400" dirty="0" smtClean="0"/>
              <a:t>Other transformation</a:t>
            </a:r>
          </a:p>
        </p:txBody>
      </p:sp>
      <p:sp>
        <p:nvSpPr>
          <p:cNvPr id="7" name="Rectangle 6"/>
          <p:cNvSpPr/>
          <p:nvPr/>
        </p:nvSpPr>
        <p:spPr>
          <a:xfrm>
            <a:off x="5715000" y="5410200"/>
            <a:ext cx="3200400" cy="838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extBox 7"/>
          <p:cNvSpPr txBox="1"/>
          <p:nvPr/>
        </p:nvSpPr>
        <p:spPr>
          <a:xfrm>
            <a:off x="5943600" y="5562600"/>
            <a:ext cx="2895600" cy="523220"/>
          </a:xfrm>
          <a:prstGeom prst="rect">
            <a:avLst/>
          </a:prstGeom>
          <a:noFill/>
        </p:spPr>
        <p:txBody>
          <a:bodyPr wrap="square" rtlCol="0">
            <a:spAutoFit/>
          </a:bodyPr>
          <a:lstStyle/>
          <a:p>
            <a:r>
              <a:rPr lang="en-US" sz="2800" dirty="0" smtClean="0"/>
              <a:t>NPs Stability Test</a:t>
            </a:r>
            <a:endParaRPr lang="en-US" sz="2800" dirty="0"/>
          </a:p>
        </p:txBody>
      </p:sp>
      <p:sp>
        <p:nvSpPr>
          <p:cNvPr id="9" name="Down Arrow 8"/>
          <p:cNvSpPr/>
          <p:nvPr/>
        </p:nvSpPr>
        <p:spPr>
          <a:xfrm>
            <a:off x="7086600" y="4724400"/>
            <a:ext cx="304800" cy="68580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 y="5829300"/>
            <a:ext cx="3200400" cy="369332"/>
          </a:xfrm>
          <a:prstGeom prst="rect">
            <a:avLst/>
          </a:prstGeom>
          <a:noFill/>
        </p:spPr>
        <p:txBody>
          <a:bodyPr wrap="square" rtlCol="0">
            <a:spAutoFit/>
          </a:bodyPr>
          <a:lstStyle/>
          <a:p>
            <a:r>
              <a:rPr lang="en-US" dirty="0"/>
              <a:t>(</a:t>
            </a:r>
            <a:r>
              <a:rPr lang="en-US" dirty="0" err="1">
                <a:hlinkClick r:id="rId3" action="ppaction://hlinkfile" tooltip="Levard, 2012 #453"/>
              </a:rPr>
              <a:t>Levard</a:t>
            </a:r>
            <a:r>
              <a:rPr lang="en-US" dirty="0">
                <a:hlinkClick r:id="rId3" action="ppaction://hlinkfile" tooltip="Levard, 2012 #453"/>
              </a:rPr>
              <a:t>, </a:t>
            </a:r>
            <a:r>
              <a:rPr lang="en-US" dirty="0" err="1">
                <a:hlinkClick r:id="rId3" action="ppaction://hlinkfile" tooltip="Levard, 2012 #453"/>
              </a:rPr>
              <a:t>Hotze</a:t>
            </a:r>
            <a:r>
              <a:rPr lang="en-US" dirty="0">
                <a:hlinkClick r:id="rId3" action="ppaction://hlinkfile" tooltip="Levard, 2012 #453"/>
              </a:rPr>
              <a:t> et al. 2012</a:t>
            </a:r>
            <a:r>
              <a:rPr lang="en-US" dirty="0" smtClean="0"/>
              <a:t>)</a:t>
            </a:r>
            <a:endParaRPr lang="en-US" dirty="0"/>
          </a:p>
        </p:txBody>
      </p:sp>
    </p:spTree>
    <p:extLst>
      <p:ext uri="{BB962C8B-B14F-4D97-AF65-F5344CB8AC3E}">
        <p14:creationId xmlns:p14="http://schemas.microsoft.com/office/powerpoint/2010/main" val="287634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Stability Study: Citrate capped </a:t>
            </a:r>
            <a:r>
              <a:rPr lang="en-US" dirty="0" err="1" smtClean="0"/>
              <a:t>AgNPs</a:t>
            </a:r>
            <a:endParaRPr lang="en-US" dirty="0"/>
          </a:p>
        </p:txBody>
      </p:sp>
      <p:pic>
        <p:nvPicPr>
          <p:cNvPr id="3074" name="Picture 1" descr="X6 887.jpg"/>
          <p:cNvPicPr>
            <a:picLocks noChangeAspect="1" noChangeArrowheads="1"/>
          </p:cNvPicPr>
          <p:nvPr/>
        </p:nvPicPr>
        <p:blipFill>
          <a:blip r:embed="rId2">
            <a:extLst>
              <a:ext uri="{28A0092B-C50C-407E-A947-70E740481C1C}">
                <a14:useLocalDpi xmlns:a14="http://schemas.microsoft.com/office/drawing/2010/main" val="0"/>
              </a:ext>
            </a:extLst>
          </a:blip>
          <a:srcRect t="14331" b="14078"/>
          <a:stretch>
            <a:fillRect/>
          </a:stretch>
        </p:blipFill>
        <p:spPr bwMode="auto">
          <a:xfrm>
            <a:off x="533400" y="990600"/>
            <a:ext cx="4001494" cy="20351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descr="X6 891.jpg"/>
          <p:cNvPicPr>
            <a:picLocks noChangeAspect="1" noChangeArrowheads="1"/>
          </p:cNvPicPr>
          <p:nvPr/>
        </p:nvPicPr>
        <p:blipFill>
          <a:blip r:embed="rId3">
            <a:extLst>
              <a:ext uri="{28A0092B-C50C-407E-A947-70E740481C1C}">
                <a14:useLocalDpi xmlns:a14="http://schemas.microsoft.com/office/drawing/2010/main" val="0"/>
              </a:ext>
            </a:extLst>
          </a:blip>
          <a:srcRect t="12962" b="14667"/>
          <a:stretch>
            <a:fillRect/>
          </a:stretch>
        </p:blipFill>
        <p:spPr bwMode="auto">
          <a:xfrm>
            <a:off x="4692640" y="990600"/>
            <a:ext cx="3917960" cy="20351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914400" y="3025914"/>
            <a:ext cx="7315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Colour changes of citrate-coated </a:t>
            </a:r>
            <a:r>
              <a:rPr kumimoji="0" lang="en-GB"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AgNPs</a:t>
            </a:r>
            <a:r>
              <a:rPr kumimoji="0" lang="en-GB"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different media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immediately after media addition (left); after 24 hours</a:t>
            </a:r>
            <a:r>
              <a:rPr lang="en-GB" altLang="en-US" dirty="0">
                <a:latin typeface="Arial" pitchFamily="34" charset="0"/>
                <a:ea typeface="Calibri" pitchFamily="34" charset="0"/>
                <a:cs typeface="Arial" pitchFamily="34" charset="0"/>
              </a:rPr>
              <a:t> </a:t>
            </a:r>
            <a:r>
              <a:rPr lang="en-GB" altLang="en-US" dirty="0" smtClean="0">
                <a:latin typeface="Arial" pitchFamily="34" charset="0"/>
                <a:ea typeface="Calibri" pitchFamily="34" charset="0"/>
                <a:cs typeface="Arial" pitchFamily="34" charset="0"/>
              </a:rPr>
              <a:t>(right)</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553065" y="3762364"/>
            <a:ext cx="4242435" cy="2553335"/>
          </a:xfrm>
          <a:prstGeom prst="rect">
            <a:avLst/>
          </a:prstGeom>
          <a:noFill/>
          <a:ln w="9525">
            <a:noFill/>
            <a:miter lim="800000"/>
            <a:headEnd/>
            <a:tailEnd/>
          </a:ln>
        </p:spPr>
      </p:pic>
      <p:pic>
        <p:nvPicPr>
          <p:cNvPr id="13" name="Picture 12"/>
          <p:cNvPicPr/>
          <p:nvPr/>
        </p:nvPicPr>
        <p:blipFill>
          <a:blip r:embed="rId5" cstate="print"/>
          <a:srcRect/>
          <a:stretch>
            <a:fillRect/>
          </a:stretch>
        </p:blipFill>
        <p:spPr bwMode="auto">
          <a:xfrm>
            <a:off x="4876800" y="3773805"/>
            <a:ext cx="3733800" cy="2541894"/>
          </a:xfrm>
          <a:prstGeom prst="rect">
            <a:avLst/>
          </a:prstGeom>
          <a:noFill/>
          <a:ln w="9525">
            <a:noFill/>
            <a:miter lim="800000"/>
            <a:headEnd/>
            <a:tailEnd/>
          </a:ln>
        </p:spPr>
      </p:pic>
    </p:spTree>
    <p:extLst>
      <p:ext uri="{BB962C8B-B14F-4D97-AF65-F5344CB8AC3E}">
        <p14:creationId xmlns:p14="http://schemas.microsoft.com/office/powerpoint/2010/main" val="243062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9144000" cy="868362"/>
          </a:xfrm>
          <a:solidFill>
            <a:schemeClr val="accent3"/>
          </a:solidFill>
        </p:spPr>
        <p:txBody>
          <a:bodyPr>
            <a:normAutofit/>
          </a:bodyPr>
          <a:lstStyle/>
          <a:p>
            <a:r>
              <a:rPr lang="en-US" sz="3600" dirty="0" smtClean="0"/>
              <a:t>Stability Study: PVP capped </a:t>
            </a:r>
            <a:r>
              <a:rPr lang="en-US" sz="3600" dirty="0" err="1" smtClean="0"/>
              <a:t>AgNPs</a:t>
            </a:r>
            <a:endParaRPr lang="en-US" sz="3600" dirty="0"/>
          </a:p>
        </p:txBody>
      </p:sp>
      <p:pic>
        <p:nvPicPr>
          <p:cNvPr id="4" name="Picture 3" descr="C:\Users\Dell\Pictures\2012-03-10 HP\HP 775.jpg"/>
          <p:cNvPicPr/>
          <p:nvPr/>
        </p:nvPicPr>
        <p:blipFill>
          <a:blip r:embed="rId2" cstate="print"/>
          <a:srcRect t="13782" b="18021"/>
          <a:stretch>
            <a:fillRect/>
          </a:stretch>
        </p:blipFill>
        <p:spPr bwMode="auto">
          <a:xfrm>
            <a:off x="5638800" y="1676400"/>
            <a:ext cx="3374707" cy="2123440"/>
          </a:xfrm>
          <a:prstGeom prst="rect">
            <a:avLst/>
          </a:prstGeom>
          <a:noFill/>
          <a:ln w="9525">
            <a:noFill/>
            <a:miter lim="800000"/>
            <a:headEnd/>
            <a:tailEnd/>
          </a:ln>
        </p:spPr>
      </p:pic>
      <p:pic>
        <p:nvPicPr>
          <p:cNvPr id="4112" name="Picture 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508" b="6535"/>
          <a:stretch/>
        </p:blipFill>
        <p:spPr bwMode="auto">
          <a:xfrm>
            <a:off x="413068" y="1676400"/>
            <a:ext cx="5149532" cy="4470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13"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4819" t="41248" r="15958"/>
          <a:stretch/>
        </p:blipFill>
        <p:spPr bwMode="auto">
          <a:xfrm>
            <a:off x="5855683" y="3928235"/>
            <a:ext cx="2983517" cy="232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04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a:solidFill>
            <a:schemeClr val="accent3"/>
          </a:solidFill>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228600" y="990600"/>
            <a:ext cx="8763000" cy="5562600"/>
          </a:xfrm>
        </p:spPr>
        <p:txBody>
          <a:bodyPr>
            <a:noAutofit/>
          </a:bodyPr>
          <a:lstStyle/>
          <a:p>
            <a:r>
              <a:rPr lang="en-US" sz="1600" b="1" dirty="0" err="1"/>
              <a:t>Fabrega</a:t>
            </a:r>
            <a:r>
              <a:rPr lang="en-US" sz="1600" b="1" dirty="0"/>
              <a:t>, J., R. Zhang, et al. (2011). "Impact of silver nanoparticles on natural marine biofilm bacteria." </a:t>
            </a:r>
            <a:r>
              <a:rPr lang="en-US" sz="1600" b="1" u="sng" dirty="0"/>
              <a:t>Chemosphere</a:t>
            </a:r>
            <a:r>
              <a:rPr lang="en-US" sz="1600" b="1" dirty="0"/>
              <a:t> 85(6): 961-966</a:t>
            </a:r>
            <a:r>
              <a:rPr lang="en-US" sz="1600" b="1" dirty="0" smtClean="0"/>
              <a:t>.</a:t>
            </a:r>
            <a:endParaRPr lang="en-US" sz="1600" dirty="0" smtClean="0"/>
          </a:p>
          <a:p>
            <a:r>
              <a:rPr lang="id-ID" sz="1600" dirty="0" smtClean="0"/>
              <a:t>Hassellöv</a:t>
            </a:r>
            <a:r>
              <a:rPr lang="id-ID" sz="1600" dirty="0"/>
              <a:t>, M., J. Readman, et al. (2008). "Nanoparticle analysis and characterization methodologies in environmental risk assessment of engineered nanoparticles." </a:t>
            </a:r>
            <a:r>
              <a:rPr lang="id-ID" sz="1600" u="sng" dirty="0"/>
              <a:t>Ecotoxicology</a:t>
            </a:r>
            <a:r>
              <a:rPr lang="id-ID" sz="1600" dirty="0"/>
              <a:t> 17(5): 344-361</a:t>
            </a:r>
            <a:r>
              <a:rPr lang="id-ID" sz="1600" dirty="0" smtClean="0"/>
              <a:t>.</a:t>
            </a:r>
            <a:endParaRPr lang="en-US" sz="1600" dirty="0" smtClean="0"/>
          </a:p>
          <a:p>
            <a:r>
              <a:rPr lang="en-US" sz="1600" b="1" dirty="0"/>
              <a:t>Handy, R., F. </a:t>
            </a:r>
            <a:r>
              <a:rPr lang="en-US" sz="1600" b="1" dirty="0" err="1"/>
              <a:t>Kammer</a:t>
            </a:r>
            <a:r>
              <a:rPr lang="en-US" sz="1600" b="1" dirty="0"/>
              <a:t>, et al. (2008). "The ecotoxicology and chemistry of manufactured nanoparticles." </a:t>
            </a:r>
            <a:r>
              <a:rPr lang="en-US" sz="1600" b="1" u="sng" dirty="0"/>
              <a:t>Ecotoxicology</a:t>
            </a:r>
            <a:r>
              <a:rPr lang="en-US" sz="1600" b="1" dirty="0"/>
              <a:t> 17(4): 287-314</a:t>
            </a:r>
            <a:r>
              <a:rPr lang="en-US" sz="1600" b="1" dirty="0" smtClean="0"/>
              <a:t>.</a:t>
            </a:r>
            <a:r>
              <a:rPr lang="en-US" sz="1600" b="1" dirty="0"/>
              <a:t>	</a:t>
            </a:r>
          </a:p>
          <a:p>
            <a:r>
              <a:rPr lang="id-ID" sz="1600" dirty="0"/>
              <a:t>Handy, R., R. Owen, et al. (2008). "The ecotoxicology of nanoparticles and nanomaterials: current status, knowledge gaps, challenges, and future needs." </a:t>
            </a:r>
            <a:r>
              <a:rPr lang="id-ID" sz="1600" u="sng" dirty="0"/>
              <a:t>Ecotoxicology</a:t>
            </a:r>
            <a:r>
              <a:rPr lang="id-ID" sz="1600" dirty="0"/>
              <a:t> 17(5): 315-325</a:t>
            </a:r>
            <a:r>
              <a:rPr lang="id-ID" sz="1600" dirty="0" smtClean="0"/>
              <a:t>.</a:t>
            </a:r>
            <a:endParaRPr lang="en-US" sz="1600" dirty="0" smtClean="0"/>
          </a:p>
          <a:p>
            <a:r>
              <a:rPr lang="en-US" sz="1600" b="1" dirty="0"/>
              <a:t>Hansen, S. F., B. H. Larsen, et al. (2007). "Categorization framework to aid hazard identification of nanomaterials." </a:t>
            </a:r>
            <a:r>
              <a:rPr lang="en-US" sz="1600" b="1" u="sng" dirty="0" err="1"/>
              <a:t>Nanotoxicology</a:t>
            </a:r>
            <a:r>
              <a:rPr lang="en-US" sz="1600" b="1" dirty="0"/>
              <a:t> 1(3): 243-U369</a:t>
            </a:r>
            <a:r>
              <a:rPr lang="en-US" sz="1600" b="1" dirty="0" smtClean="0"/>
              <a:t>.</a:t>
            </a:r>
            <a:r>
              <a:rPr lang="en-US" sz="1600" b="1" dirty="0"/>
              <a:t>	</a:t>
            </a:r>
          </a:p>
          <a:p>
            <a:r>
              <a:rPr lang="id-ID" sz="1600" dirty="0"/>
              <a:t>Hassellöv, M. and R. Kaegi (2009). Analysis and characterization of manufactured nanoparticles in aquatic environments. </a:t>
            </a:r>
            <a:r>
              <a:rPr lang="id-ID" sz="1600" u="sng" dirty="0"/>
              <a:t>Environmental and Human Health Impacts of Nanotechnology</a:t>
            </a:r>
            <a:r>
              <a:rPr lang="id-ID" sz="1600" dirty="0"/>
              <a:t>. J. R. Lead and E. Smith, John Wiley &amp; Sons, Inc.: United Kingdom</a:t>
            </a:r>
            <a:r>
              <a:rPr lang="id-ID" sz="1600" dirty="0" smtClean="0"/>
              <a:t>.</a:t>
            </a:r>
            <a:endParaRPr lang="en-US" sz="1600" dirty="0" smtClean="0"/>
          </a:p>
          <a:p>
            <a:r>
              <a:rPr lang="id-ID" sz="1600" dirty="0"/>
              <a:t>Kaegi, R., B. Sinnet, et al. (2010). "Release of silver nanoparticles from outdoor facades." </a:t>
            </a:r>
            <a:r>
              <a:rPr lang="id-ID" sz="1600" u="sng" dirty="0"/>
              <a:t>Env. Pollut.</a:t>
            </a:r>
            <a:r>
              <a:rPr lang="id-ID" sz="1600" dirty="0"/>
              <a:t> 158(9): </a:t>
            </a:r>
            <a:r>
              <a:rPr lang="id-ID" sz="1600" dirty="0" smtClean="0"/>
              <a:t>2900-2905</a:t>
            </a:r>
            <a:endParaRPr lang="en-US" sz="1600" dirty="0" smtClean="0"/>
          </a:p>
          <a:p>
            <a:r>
              <a:rPr lang="id-ID" sz="1600" dirty="0"/>
              <a:t>Klaine, S. J., P. J. J. Alvarez, et al. (2008). "Nanomaterials in the environment: behavior, fate, bioavailability and effects." </a:t>
            </a:r>
            <a:r>
              <a:rPr lang="id-ID" sz="1600" u="sng" dirty="0"/>
              <a:t>Environmental Toxicology and Chemistry</a:t>
            </a:r>
            <a:r>
              <a:rPr lang="id-ID" sz="1600" dirty="0"/>
              <a:t> 27(9): 27</a:t>
            </a:r>
            <a:r>
              <a:rPr lang="id-ID" sz="1600" dirty="0" smtClean="0"/>
              <a:t>.</a:t>
            </a:r>
            <a:endParaRPr lang="en-US" sz="1600" dirty="0" smtClean="0"/>
          </a:p>
          <a:p>
            <a:r>
              <a:rPr lang="id-ID" sz="1600" dirty="0"/>
              <a:t>Levard, C. m., E. M. Hotze, et al. (2012). "Environmental transformations of silver nanoparticles: impact on stability and toxicity." </a:t>
            </a:r>
            <a:r>
              <a:rPr lang="id-ID" sz="1600" u="sng" dirty="0"/>
              <a:t>Environmental Science &amp; Technology</a:t>
            </a:r>
            <a:r>
              <a:rPr lang="id-ID" sz="1600" dirty="0"/>
              <a:t> 46(13): 6900-6914.</a:t>
            </a:r>
            <a:endParaRPr lang="en-US" sz="1600" dirty="0" smtClean="0"/>
          </a:p>
          <a:p>
            <a:r>
              <a:rPr lang="id-ID" sz="1600" dirty="0"/>
              <a:t>Nowack, B. and T. D. Bucheli (2007). "Occurrence, behavior and effects of nanoparticles in the environment." </a:t>
            </a:r>
            <a:r>
              <a:rPr lang="id-ID" sz="1600" u="sng" dirty="0"/>
              <a:t>Env. Pollution</a:t>
            </a:r>
            <a:r>
              <a:rPr lang="id-ID" sz="1600" dirty="0"/>
              <a:t> 150(1): 5-22</a:t>
            </a:r>
            <a:r>
              <a:rPr lang="id-ID" sz="1600" dirty="0" smtClean="0"/>
              <a:t>.</a:t>
            </a:r>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424897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868362"/>
          </a:xfrm>
          <a:solidFill>
            <a:schemeClr val="accent2">
              <a:lumMod val="40000"/>
              <a:lumOff val="60000"/>
            </a:schemeClr>
          </a:solidFill>
        </p:spPr>
        <p:txBody>
          <a:bodyPr/>
          <a:lstStyle/>
          <a:p>
            <a:r>
              <a:rPr lang="en-US" dirty="0" smtClean="0"/>
              <a:t>Thank you for your kind attention</a:t>
            </a:r>
            <a:endParaRPr lang="en-US" dirty="0"/>
          </a:p>
        </p:txBody>
      </p:sp>
      <p:sp>
        <p:nvSpPr>
          <p:cNvPr id="3" name="Content Placeholder 2"/>
          <p:cNvSpPr>
            <a:spLocks noGrp="1"/>
          </p:cNvSpPr>
          <p:nvPr>
            <p:ph idx="1"/>
          </p:nvPr>
        </p:nvSpPr>
        <p:spPr>
          <a:xfrm>
            <a:off x="5791200" y="1646237"/>
            <a:ext cx="3048000" cy="4525963"/>
          </a:xfrm>
        </p:spPr>
        <p:txBody>
          <a:bodyPr>
            <a:noAutofit/>
          </a:bodyPr>
          <a:lstStyle/>
          <a:p>
            <a:pPr marL="0" indent="0">
              <a:buNone/>
            </a:pPr>
            <a:r>
              <a:rPr lang="en-US" sz="2400" b="1" dirty="0" smtClean="0"/>
              <a:t>Mila </a:t>
            </a:r>
            <a:r>
              <a:rPr lang="en-US" sz="2400" b="1" dirty="0" err="1" smtClean="0"/>
              <a:t>Tejamaya</a:t>
            </a:r>
            <a:endParaRPr lang="en-US" sz="2400" b="1" dirty="0" smtClean="0"/>
          </a:p>
          <a:p>
            <a:pPr marL="0" indent="0">
              <a:buNone/>
            </a:pPr>
            <a:r>
              <a:rPr lang="en-US" sz="1800" dirty="0" smtClean="0">
                <a:hlinkClick r:id="rId2"/>
              </a:rPr>
              <a:t>tejamaya@ui.ac.id</a:t>
            </a:r>
            <a:endParaRPr lang="en-US" sz="1800" dirty="0" smtClean="0"/>
          </a:p>
          <a:p>
            <a:pPr marL="0" indent="0">
              <a:buNone/>
            </a:pPr>
            <a:r>
              <a:rPr lang="en-US" sz="1800" dirty="0">
                <a:hlinkClick r:id="rId3"/>
              </a:rPr>
              <a:t>m</a:t>
            </a:r>
            <a:r>
              <a:rPr lang="en-US" sz="1800" dirty="0" smtClean="0">
                <a:hlinkClick r:id="rId3"/>
              </a:rPr>
              <a:t>ila.tejamaya@gmail.com</a:t>
            </a:r>
            <a:endParaRPr lang="en-US" sz="1800" dirty="0" smtClean="0"/>
          </a:p>
          <a:p>
            <a:pPr marL="0" indent="0">
              <a:buNone/>
            </a:pPr>
            <a:r>
              <a:rPr lang="en-US" sz="1800" dirty="0" smtClean="0"/>
              <a:t>Department of Occupational Health and Safety</a:t>
            </a:r>
          </a:p>
          <a:p>
            <a:pPr marL="0" indent="0">
              <a:buNone/>
            </a:pPr>
            <a:r>
              <a:rPr lang="en-US" sz="1800" dirty="0" smtClean="0"/>
              <a:t>C Building 1</a:t>
            </a:r>
            <a:r>
              <a:rPr lang="en-US" sz="1800" baseline="30000" dirty="0" smtClean="0"/>
              <a:t>st</a:t>
            </a:r>
            <a:r>
              <a:rPr lang="en-US" sz="1800" dirty="0" smtClean="0"/>
              <a:t> floor</a:t>
            </a:r>
          </a:p>
          <a:p>
            <a:pPr marL="0" indent="0">
              <a:buNone/>
            </a:pPr>
            <a:r>
              <a:rPr lang="en-US" sz="1800" dirty="0" smtClean="0"/>
              <a:t>Faculty of Public Health</a:t>
            </a:r>
          </a:p>
          <a:p>
            <a:pPr marL="0" indent="0">
              <a:buNone/>
            </a:pPr>
            <a:r>
              <a:rPr lang="en-US" sz="1800" dirty="0" smtClean="0"/>
              <a:t>University of Indonesia</a:t>
            </a:r>
          </a:p>
          <a:p>
            <a:pPr marL="0" indent="0">
              <a:buNone/>
            </a:pPr>
            <a:r>
              <a:rPr lang="en-US" sz="1800" dirty="0" smtClean="0"/>
              <a:t>Depok, West Java</a:t>
            </a:r>
          </a:p>
          <a:p>
            <a:pPr marL="0" indent="0">
              <a:buNone/>
            </a:pPr>
            <a:r>
              <a:rPr lang="en-US" sz="1800" dirty="0" smtClean="0"/>
              <a:t>16424</a:t>
            </a:r>
          </a:p>
          <a:p>
            <a:pPr marL="0" indent="0">
              <a:buNone/>
            </a:pPr>
            <a:endParaRPr lang="en-US" sz="1800" dirty="0"/>
          </a:p>
          <a:p>
            <a:pPr marL="0" indent="0">
              <a:buNone/>
            </a:pPr>
            <a:r>
              <a:rPr lang="en-US" sz="1800" dirty="0" smtClean="0"/>
              <a:t>Phone: +62-21-78849033</a:t>
            </a:r>
          </a:p>
          <a:p>
            <a:pPr marL="0" indent="0">
              <a:buNone/>
            </a:pPr>
            <a:r>
              <a:rPr lang="en-US" sz="1800" dirty="0" smtClean="0"/>
              <a:t>Mobile: +62-811-18-10100</a:t>
            </a:r>
          </a:p>
          <a:p>
            <a:pPr marL="0" indent="0">
              <a:buNone/>
            </a:pPr>
            <a:r>
              <a:rPr lang="en-US" sz="1800" dirty="0" smtClean="0"/>
              <a:t>Fax: +62-21-7863487</a:t>
            </a:r>
            <a:endParaRPr lang="en-US" sz="1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a:ext>
            </a:extLst>
          </a:blip>
          <a:srcRect l="13476" r="17424"/>
          <a:stretch/>
        </p:blipFill>
        <p:spPr>
          <a:xfrm>
            <a:off x="76200" y="1381363"/>
            <a:ext cx="5633885" cy="5019437"/>
          </a:xfrm>
          <a:prstGeom prst="rect">
            <a:avLst/>
          </a:prstGeom>
        </p:spPr>
      </p:pic>
    </p:spTree>
    <p:extLst>
      <p:ext uri="{BB962C8B-B14F-4D97-AF65-F5344CB8AC3E}">
        <p14:creationId xmlns:p14="http://schemas.microsoft.com/office/powerpoint/2010/main" val="2933923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378</Words>
  <Application>Microsoft Office PowerPoint</Application>
  <PresentationFormat>On-screen Show (4:3)</PresentationFormat>
  <Paragraphs>75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Silver Nanoparticle and Ecotoxicology Research Some Uncertainties</vt:lpstr>
      <vt:lpstr>Why AgNPs are interesting?</vt:lpstr>
      <vt:lpstr>RISK =</vt:lpstr>
      <vt:lpstr>Complex behavior of AgNPs as source of uncertainties</vt:lpstr>
      <vt:lpstr>Stability Study: Citrate capped AgNPs</vt:lpstr>
      <vt:lpstr>Stability Study: PVP capped AgNPs</vt:lpstr>
      <vt:lpstr>References:</vt:lpstr>
      <vt:lpstr>Thank you for your kind attention</vt:lpstr>
    </vt:vector>
  </TitlesOfParts>
  <Company>Office Black Edition - tum0r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 nanoparticle and Ecotoxicology research</dc:title>
  <dc:creator>Mila</dc:creator>
  <cp:lastModifiedBy>Mila</cp:lastModifiedBy>
  <cp:revision>20</cp:revision>
  <dcterms:created xsi:type="dcterms:W3CDTF">2015-09-03T21:52:45Z</dcterms:created>
  <dcterms:modified xsi:type="dcterms:W3CDTF">2015-09-09T04:38:56Z</dcterms:modified>
</cp:coreProperties>
</file>