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1" r:id="rId5"/>
    <p:sldId id="263" r:id="rId6"/>
    <p:sldId id="264" r:id="rId7"/>
    <p:sldId id="265" r:id="rId8"/>
    <p:sldId id="268" r:id="rId9"/>
    <p:sldId id="260" r:id="rId10"/>
    <p:sldId id="266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576" autoAdjust="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pieChart>
        <c:varyColors val="1"/>
        <c:ser>
          <c:idx val="0"/>
          <c:order val="0"/>
          <c:cat>
            <c:strRef>
              <c:f>Sheet2!$B$2:$E$2</c:f>
              <c:strCache>
                <c:ptCount val="4"/>
                <c:pt idx="0">
                  <c:v>Private</c:v>
                </c:pt>
                <c:pt idx="1">
                  <c:v>Universities</c:v>
                </c:pt>
                <c:pt idx="2">
                  <c:v>research institute</c:v>
                </c:pt>
                <c:pt idx="3">
                  <c:v>research agency in each ministry</c:v>
                </c:pt>
              </c:strCache>
            </c:strRef>
          </c:cat>
          <c:val>
            <c:numRef>
              <c:f>Sheet2!$B$3:$E$3</c:f>
              <c:numCache>
                <c:formatCode>0%</c:formatCode>
                <c:ptCount val="4"/>
                <c:pt idx="0" formatCode="0.00%">
                  <c:v>2.4000000000000007E-2</c:v>
                </c:pt>
                <c:pt idx="1">
                  <c:v>0.46</c:v>
                </c:pt>
                <c:pt idx="2">
                  <c:v>0.47000000000000008</c:v>
                </c:pt>
                <c:pt idx="3" formatCode="0.00%">
                  <c:v>4.5000000000000019E-2</c:v>
                </c:pt>
              </c:numCache>
            </c:numRef>
          </c:val>
        </c:ser>
        <c:ser>
          <c:idx val="1"/>
          <c:order val="1"/>
          <c:cat>
            <c:strRef>
              <c:f>Sheet2!$B$2:$E$2</c:f>
              <c:strCache>
                <c:ptCount val="4"/>
                <c:pt idx="0">
                  <c:v>Private</c:v>
                </c:pt>
                <c:pt idx="1">
                  <c:v>Universities</c:v>
                </c:pt>
                <c:pt idx="2">
                  <c:v>research institute</c:v>
                </c:pt>
                <c:pt idx="3">
                  <c:v>research agency in each ministry</c:v>
                </c:pt>
              </c:strCache>
            </c:strRef>
          </c:cat>
          <c:val>
            <c:numRef>
              <c:f>Sheet2!$B$4:$E$4</c:f>
              <c:numCache>
                <c:formatCode>General</c:formatCode>
                <c:ptCount val="4"/>
              </c:numCache>
            </c:numRef>
          </c:val>
        </c:ser>
        <c:firstSliceAng val="0"/>
      </c:pieChart>
    </c:plotArea>
    <c:legend>
      <c:legendPos val="r"/>
      <c:legendEntry>
        <c:idx val="3"/>
        <c:txPr>
          <a:bodyPr/>
          <a:lstStyle/>
          <a:p>
            <a:pPr>
              <a:defRPr sz="1800"/>
            </a:pPr>
            <a:endParaRPr lang="en-US"/>
          </a:p>
        </c:txPr>
      </c:legendEntry>
      <c:layout>
        <c:manualLayout>
          <c:xMode val="edge"/>
          <c:yMode val="edge"/>
          <c:x val="0.68700455712266761"/>
          <c:y val="0.11902324709411329"/>
          <c:w val="0.31299544287733266"/>
          <c:h val="0.76195350581177368"/>
        </c:manualLayout>
      </c:layout>
    </c:legend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3888232720909885"/>
          <c:y val="1.6836195965366927E-2"/>
          <c:w val="0.51601086322543011"/>
          <c:h val="0.93826728146032101"/>
        </c:manualLayout>
      </c:layout>
      <c:pieChart>
        <c:varyColors val="1"/>
        <c:ser>
          <c:idx val="0"/>
          <c:order val="0"/>
          <c:cat>
            <c:strRef>
              <c:f>Sheet1!$C$2:$D$2</c:f>
              <c:strCache>
                <c:ptCount val="2"/>
                <c:pt idx="0">
                  <c:v>local</c:v>
                </c:pt>
                <c:pt idx="1">
                  <c:v>import</c:v>
                </c:pt>
              </c:strCache>
            </c:strRef>
          </c:cat>
          <c:val>
            <c:numRef>
              <c:f>Sheet1!$C$3:$D$3</c:f>
              <c:numCache>
                <c:formatCode>0%</c:formatCode>
                <c:ptCount val="2"/>
                <c:pt idx="0">
                  <c:v>0.11</c:v>
                </c:pt>
                <c:pt idx="1">
                  <c:v>0.89</c:v>
                </c:pt>
              </c:numCache>
            </c:numRef>
          </c:val>
        </c:ser>
        <c:ser>
          <c:idx val="1"/>
          <c:order val="1"/>
          <c:cat>
            <c:strRef>
              <c:f>Sheet1!$C$2:$D$2</c:f>
              <c:strCache>
                <c:ptCount val="2"/>
                <c:pt idx="0">
                  <c:v>local</c:v>
                </c:pt>
                <c:pt idx="1">
                  <c:v>import</c:v>
                </c:pt>
              </c:strCache>
            </c:strRef>
          </c:cat>
          <c:val>
            <c:numRef>
              <c:f>Sheet1!$C$4:$D$4</c:f>
              <c:numCache>
                <c:formatCode>General</c:formatCode>
                <c:ptCount val="2"/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3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3200"/>
            </a:pPr>
            <a:endParaRPr lang="en-US"/>
          </a:p>
        </c:txPr>
      </c:legendEntry>
      <c:layout>
        <c:manualLayout>
          <c:xMode val="edge"/>
          <c:yMode val="edge"/>
          <c:x val="0.79686035773306108"/>
          <c:y val="0.44925864396151716"/>
          <c:w val="0.19388038300767965"/>
          <c:h val="0.19127553627813568"/>
        </c:manualLayout>
      </c:layout>
    </c:legend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0.32653</cdr:x>
      <cdr:y>0.05357</cdr:y>
    </cdr:from>
    <cdr:to>
      <cdr:x>0.44898</cdr:x>
      <cdr:y>0.16071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38400" y="228600"/>
          <a:ext cx="9144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2800" b="1" dirty="0" smtClean="0">
              <a:solidFill>
                <a:schemeClr val="bg1"/>
              </a:solidFill>
            </a:rPr>
            <a:t>2,4%</a:t>
          </a:r>
          <a:endParaRPr lang="en-US" sz="28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0.19388</cdr:x>
      <cdr:y>0.14286</cdr:y>
    </cdr:from>
    <cdr:to>
      <cdr:x>0.32653</cdr:x>
      <cdr:y>0.25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447800" y="609600"/>
          <a:ext cx="9906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2800" b="1" dirty="0" smtClean="0">
              <a:solidFill>
                <a:schemeClr val="bg1"/>
              </a:solidFill>
            </a:rPr>
            <a:t>4,5%</a:t>
          </a:r>
          <a:endParaRPr lang="en-US" sz="28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0.14286</cdr:x>
      <cdr:y>0.44643</cdr:y>
    </cdr:from>
    <cdr:to>
      <cdr:x>0.29592</cdr:x>
      <cdr:y>0.64286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066800" y="1905000"/>
          <a:ext cx="1143000" cy="838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2800" b="1" dirty="0" smtClean="0">
              <a:solidFill>
                <a:schemeClr val="bg1"/>
              </a:solidFill>
            </a:rPr>
            <a:t>47%</a:t>
          </a:r>
          <a:endParaRPr lang="en-US" sz="28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0.38776</cdr:x>
      <cdr:y>0.46429</cdr:y>
    </cdr:from>
    <cdr:to>
      <cdr:x>0.53061</cdr:x>
      <cdr:y>0.625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895600" y="1981200"/>
          <a:ext cx="10668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2800" b="1" dirty="0" smtClean="0">
              <a:solidFill>
                <a:schemeClr val="bg1"/>
              </a:solidFill>
            </a:rPr>
            <a:t>46%</a:t>
          </a:r>
          <a:endParaRPr lang="en-US" sz="2800" b="1" dirty="0">
            <a:solidFill>
              <a:schemeClr val="bg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0.40741</cdr:x>
      <cdr:y>0.13469</cdr:y>
    </cdr:from>
    <cdr:to>
      <cdr:x>0.51852</cdr:x>
      <cdr:y>0.21887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352800" y="609600"/>
          <a:ext cx="9144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2400" b="1" dirty="0" smtClean="0">
              <a:solidFill>
                <a:schemeClr val="bg1">
                  <a:lumMod val="95000"/>
                </a:schemeClr>
              </a:solidFill>
            </a:rPr>
            <a:t>11 %</a:t>
          </a:r>
          <a:endParaRPr lang="en-US" sz="2400" b="1" dirty="0">
            <a:solidFill>
              <a:schemeClr val="bg1">
                <a:lumMod val="9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0.28704</cdr:x>
      <cdr:y>0.74079</cdr:y>
    </cdr:from>
    <cdr:to>
      <cdr:x>0.52778</cdr:x>
      <cdr:y>0.85865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362200" y="3352800"/>
          <a:ext cx="1981200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2800" b="1" dirty="0" smtClean="0">
              <a:solidFill>
                <a:schemeClr val="bg1">
                  <a:lumMod val="95000"/>
                </a:schemeClr>
              </a:solidFill>
            </a:rPr>
            <a:t>89%</a:t>
          </a:r>
          <a:endParaRPr lang="en-US" sz="2800" b="1" dirty="0">
            <a:solidFill>
              <a:schemeClr val="bg1">
                <a:lumMod val="95000"/>
              </a:schemeClr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6FDD9-C4BB-4902-8DDD-2F1ACC518FF4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D180-5CC6-44B2-859C-AAF857A56F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6FDD9-C4BB-4902-8DDD-2F1ACC518FF4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D180-5CC6-44B2-859C-AAF857A56F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6FDD9-C4BB-4902-8DDD-2F1ACC518FF4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D180-5CC6-44B2-859C-AAF857A56F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6FDD9-C4BB-4902-8DDD-2F1ACC518FF4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D180-5CC6-44B2-859C-AAF857A56F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6FDD9-C4BB-4902-8DDD-2F1ACC518FF4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D180-5CC6-44B2-859C-AAF857A56F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6FDD9-C4BB-4902-8DDD-2F1ACC518FF4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D180-5CC6-44B2-859C-AAF857A56F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6FDD9-C4BB-4902-8DDD-2F1ACC518FF4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D180-5CC6-44B2-859C-AAF857A56F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6FDD9-C4BB-4902-8DDD-2F1ACC518FF4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D180-5CC6-44B2-859C-AAF857A56F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6FDD9-C4BB-4902-8DDD-2F1ACC518FF4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D180-5CC6-44B2-859C-AAF857A56F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6FDD9-C4BB-4902-8DDD-2F1ACC518FF4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D180-5CC6-44B2-859C-AAF857A56F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6FDD9-C4BB-4902-8DDD-2F1ACC518FF4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D180-5CC6-44B2-859C-AAF857A56F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6FDD9-C4BB-4902-8DDD-2F1ACC518FF4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AD180-5CC6-44B2-859C-AAF857A56F2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4lifeindonesia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C00000"/>
                </a:solidFill>
              </a:rPr>
              <a:t>NANOTECHNOLOGY &amp; OHS IN INDONESIA</a:t>
            </a:r>
            <a:endParaRPr lang="en-US" sz="54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0"/>
            <a:ext cx="6400800" cy="685800"/>
          </a:xfrm>
        </p:spPr>
        <p:txBody>
          <a:bodyPr>
            <a:normAutofit fontScale="92500"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Presented by : </a:t>
            </a:r>
            <a:r>
              <a:rPr lang="en-US" sz="2800" b="1" dirty="0" err="1" smtClean="0">
                <a:solidFill>
                  <a:schemeClr val="tx1"/>
                </a:solidFill>
              </a:rPr>
              <a:t>Lelitasari</a:t>
            </a:r>
            <a:r>
              <a:rPr lang="en-US" sz="2800" b="1" dirty="0" smtClean="0">
                <a:solidFill>
                  <a:schemeClr val="tx1"/>
                </a:solidFill>
              </a:rPr>
              <a:t> – 4Life OHS Services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5791200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Nanosafety</a:t>
            </a:r>
            <a:r>
              <a:rPr lang="en-US" b="1" dirty="0" smtClean="0"/>
              <a:t> Asia-</a:t>
            </a:r>
            <a:r>
              <a:rPr lang="en-US" b="1" dirty="0" err="1" smtClean="0"/>
              <a:t>Pasific</a:t>
            </a:r>
            <a:r>
              <a:rPr lang="en-US" b="1" dirty="0" smtClean="0"/>
              <a:t> Regional Workshop, Bangkok, September 10th-11</a:t>
            </a:r>
            <a:r>
              <a:rPr lang="en-US" b="1" baseline="30000" dirty="0" smtClean="0"/>
              <a:t>th</a:t>
            </a:r>
            <a:r>
              <a:rPr lang="en-US" b="1" dirty="0" smtClean="0"/>
              <a:t> 2015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NANOSAFETY TOPIC  IN </a:t>
            </a:r>
            <a:br>
              <a:rPr lang="en-US" sz="3200" b="1" dirty="0" smtClean="0">
                <a:solidFill>
                  <a:srgbClr val="C00000"/>
                </a:solidFill>
              </a:rPr>
            </a:br>
            <a:r>
              <a:rPr lang="en-US" sz="3200" b="1" dirty="0" smtClean="0">
                <a:solidFill>
                  <a:srgbClr val="C00000"/>
                </a:solidFill>
              </a:rPr>
              <a:t>PUBLIC HEALTH FACULTY CURRICULUM 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r>
              <a:rPr lang="en-US" dirty="0" err="1" smtClean="0"/>
              <a:t>Nanosafety</a:t>
            </a:r>
            <a:r>
              <a:rPr lang="en-US" dirty="0" smtClean="0"/>
              <a:t> topic  has not been entered in the educational curriculum of undergraduate/postgraduate Occupational Safety and Health </a:t>
            </a:r>
            <a:r>
              <a:rPr lang="en-US" dirty="0" smtClean="0"/>
              <a:t>Program in </a:t>
            </a:r>
            <a:r>
              <a:rPr lang="en-US" dirty="0" smtClean="0"/>
              <a:t>universities</a:t>
            </a:r>
          </a:p>
          <a:p>
            <a:r>
              <a:rPr lang="en-US" dirty="0" smtClean="0"/>
              <a:t>Dissemination about </a:t>
            </a:r>
            <a:r>
              <a:rPr lang="en-US" dirty="0" err="1" smtClean="0"/>
              <a:t>Nano</a:t>
            </a:r>
            <a:r>
              <a:rPr lang="en-US" dirty="0" smtClean="0"/>
              <a:t> Safety to Public Health Faculty in Universities in Indonesia is needed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Reference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en-US" sz="2800" dirty="0" smtClean="0"/>
              <a:t>Road Map </a:t>
            </a:r>
            <a:r>
              <a:rPr lang="en-US" sz="2800" dirty="0" err="1" smtClean="0"/>
              <a:t>Pengembangan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Teknologi</a:t>
            </a:r>
            <a:r>
              <a:rPr lang="en-US" sz="2800" dirty="0" smtClean="0"/>
              <a:t> </a:t>
            </a:r>
            <a:r>
              <a:rPr lang="en-US" sz="2800" dirty="0" err="1" smtClean="0"/>
              <a:t>Industri</a:t>
            </a:r>
            <a:r>
              <a:rPr lang="en-US" sz="2800" dirty="0" smtClean="0"/>
              <a:t> </a:t>
            </a:r>
            <a:r>
              <a:rPr lang="en-US" sz="2800" dirty="0" err="1" smtClean="0"/>
              <a:t>Berbasis</a:t>
            </a:r>
            <a:r>
              <a:rPr lang="en-US" sz="2800" dirty="0" smtClean="0"/>
              <a:t> </a:t>
            </a:r>
            <a:r>
              <a:rPr lang="en-US" sz="2800" dirty="0" err="1" smtClean="0"/>
              <a:t>Nanoteknologi</a:t>
            </a:r>
            <a:r>
              <a:rPr lang="en-US" sz="2800" dirty="0" smtClean="0"/>
              <a:t>, </a:t>
            </a:r>
            <a:r>
              <a:rPr lang="en-US" sz="2800" dirty="0" err="1" smtClean="0"/>
              <a:t>Departemen</a:t>
            </a:r>
            <a:r>
              <a:rPr lang="en-US" sz="2800" dirty="0" smtClean="0"/>
              <a:t> </a:t>
            </a:r>
            <a:r>
              <a:rPr lang="en-US" sz="2800" dirty="0" err="1" smtClean="0"/>
              <a:t>Perindustrian</a:t>
            </a:r>
            <a:r>
              <a:rPr lang="en-US" sz="2800" dirty="0" smtClean="0"/>
              <a:t>, </a:t>
            </a:r>
            <a:r>
              <a:rPr lang="en-US" sz="2800" dirty="0" err="1" smtClean="0"/>
              <a:t>Badan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Industri</a:t>
            </a:r>
            <a:r>
              <a:rPr lang="en-US" sz="2800" dirty="0" smtClean="0"/>
              <a:t>, 2008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dirty="0" smtClean="0"/>
              <a:t>2.   Current Status, Development of Nanotechnology in Indonesia, 2011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dirty="0" smtClean="0"/>
              <a:t>3.  Innovation in Nanotechnology an Asia-</a:t>
            </a:r>
            <a:r>
              <a:rPr lang="en-US" sz="2800" dirty="0" err="1" smtClean="0"/>
              <a:t>Pasific</a:t>
            </a:r>
            <a:r>
              <a:rPr lang="en-US" sz="2800" dirty="0" smtClean="0"/>
              <a:t> 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dirty="0" smtClean="0"/>
              <a:t>     Perspective,</a:t>
            </a:r>
            <a:r>
              <a:rPr lang="en-US" sz="2800" b="1" dirty="0" smtClean="0"/>
              <a:t> </a:t>
            </a:r>
            <a:r>
              <a:rPr lang="en-US" sz="2800" dirty="0" smtClean="0"/>
              <a:t>Asian and </a:t>
            </a:r>
            <a:r>
              <a:rPr lang="en-US" sz="2800" dirty="0" err="1" smtClean="0"/>
              <a:t>Pasific</a:t>
            </a:r>
            <a:r>
              <a:rPr lang="en-US" sz="2800" dirty="0" smtClean="0"/>
              <a:t> Centre for 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dirty="0" smtClean="0"/>
              <a:t>     Transfer of Technology (APCTT),ESCAP,2010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143000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           </a:t>
            </a:r>
            <a:r>
              <a:rPr lang="en-US" sz="5400" b="1" dirty="0" smtClean="0">
                <a:solidFill>
                  <a:srgbClr val="C00000"/>
                </a:solidFill>
              </a:rPr>
              <a:t>ABOUT </a:t>
            </a:r>
            <a:endParaRPr lang="en-US" sz="54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362200"/>
            <a:ext cx="7848600" cy="28956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en-US" sz="4800" b="1" dirty="0" smtClean="0"/>
              <a:t>                </a:t>
            </a:r>
            <a:r>
              <a:rPr lang="en-US" sz="3800" b="1" dirty="0" smtClean="0"/>
              <a:t>Occupational </a:t>
            </a:r>
          </a:p>
          <a:p>
            <a:pPr>
              <a:spcBef>
                <a:spcPts val="0"/>
              </a:spcBef>
              <a:buNone/>
            </a:pPr>
            <a:r>
              <a:rPr lang="en-US" sz="3800" b="1" dirty="0" smtClean="0"/>
              <a:t>    </a:t>
            </a:r>
            <a:r>
              <a:rPr lang="en-US" sz="3800" b="1" dirty="0" smtClean="0"/>
              <a:t>    Health </a:t>
            </a:r>
            <a:r>
              <a:rPr lang="en-US" sz="3800" b="1" dirty="0" smtClean="0"/>
              <a:t>and Safety Services</a:t>
            </a:r>
          </a:p>
          <a:p>
            <a:pPr>
              <a:buNone/>
            </a:pPr>
            <a:endParaRPr lang="en-US" sz="4800" dirty="0" smtClean="0"/>
          </a:p>
          <a:p>
            <a:pPr>
              <a:spcBef>
                <a:spcPts val="0"/>
              </a:spcBef>
              <a:buNone/>
            </a:pPr>
            <a:r>
              <a:rPr lang="en-US" sz="4800" b="1" dirty="0" smtClean="0"/>
              <a:t>                   </a:t>
            </a:r>
            <a:r>
              <a:rPr lang="en-US" sz="4300" b="1" dirty="0" smtClean="0"/>
              <a:t>Our website</a:t>
            </a:r>
            <a:r>
              <a:rPr lang="en-US" sz="4300" dirty="0" smtClean="0">
                <a:hlinkClick r:id="rId2"/>
              </a:rPr>
              <a:t>        </a:t>
            </a:r>
            <a:r>
              <a:rPr lang="en-US" sz="4200" dirty="0" smtClean="0">
                <a:hlinkClick r:id="rId2"/>
              </a:rPr>
              <a:t>www.4LifeIndonesia.com</a:t>
            </a:r>
            <a:endParaRPr lang="en-US" sz="4200" dirty="0" smtClean="0"/>
          </a:p>
          <a:p>
            <a:pPr>
              <a:spcBef>
                <a:spcPts val="0"/>
              </a:spcBef>
              <a:buNone/>
            </a:pPr>
            <a:endParaRPr lang="en-US" sz="5400" b="1" dirty="0" smtClean="0"/>
          </a:p>
          <a:p>
            <a:pPr>
              <a:spcBef>
                <a:spcPts val="0"/>
              </a:spcBef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4343400" y="1066800"/>
            <a:ext cx="2133600" cy="1295400"/>
            <a:chOff x="81046" y="1084594"/>
            <a:chExt cx="3890278" cy="2479729"/>
          </a:xfrm>
        </p:grpSpPr>
        <p:pic>
          <p:nvPicPr>
            <p:cNvPr id="5" name="Picture 2" descr="D:\4LIFE\logo4Life\logo 4life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1046" y="1084594"/>
              <a:ext cx="3890278" cy="24797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19"/>
            <p:cNvSpPr txBox="1">
              <a:spLocks noChangeArrowheads="1"/>
            </p:cNvSpPr>
            <p:nvPr/>
          </p:nvSpPr>
          <p:spPr bwMode="auto">
            <a:xfrm>
              <a:off x="457199" y="2590801"/>
              <a:ext cx="428689" cy="604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sz="1200" b="1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57200"/>
            <a:ext cx="8686800" cy="35052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6000" b="1" dirty="0" smtClean="0">
                <a:solidFill>
                  <a:srgbClr val="C00000"/>
                </a:solidFill>
              </a:rPr>
              <a:t>OUR </a:t>
            </a:r>
            <a:r>
              <a:rPr lang="en-US" sz="8600" b="1" dirty="0" smtClean="0">
                <a:solidFill>
                  <a:srgbClr val="C00000"/>
                </a:solidFill>
              </a:rPr>
              <a:t>VISION</a:t>
            </a:r>
            <a:r>
              <a:rPr lang="en-US" sz="6000" b="1" dirty="0" smtClean="0">
                <a:solidFill>
                  <a:srgbClr val="C00000"/>
                </a:solidFill>
              </a:rPr>
              <a:t> :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100" b="1" dirty="0" smtClean="0"/>
              <a:t>Make People </a:t>
            </a:r>
            <a:r>
              <a:rPr lang="en-US" sz="9300" b="1" dirty="0" smtClean="0"/>
              <a:t>at Workplace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100" b="1" dirty="0" smtClean="0"/>
              <a:t>Safe and Healthy</a:t>
            </a:r>
          </a:p>
        </p:txBody>
      </p:sp>
      <p:pic>
        <p:nvPicPr>
          <p:cNvPr id="9218" name="Picture 2" descr="http://www.asmi.edu.au/wp-content/uploads/2012/01/Vis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97999"/>
            <a:ext cx="8229600" cy="2960001"/>
          </a:xfrm>
          <a:prstGeom prst="rect">
            <a:avLst/>
          </a:prstGeom>
          <a:noFill/>
        </p:spPr>
      </p:pic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7010400" y="5562600"/>
            <a:ext cx="2133600" cy="1295400"/>
            <a:chOff x="81046" y="1084594"/>
            <a:chExt cx="3890278" cy="2479729"/>
          </a:xfrm>
        </p:grpSpPr>
        <p:pic>
          <p:nvPicPr>
            <p:cNvPr id="5" name="Picture 2" descr="D:\4LIFE\logo4Life\logo 4life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1046" y="1084594"/>
              <a:ext cx="3890278" cy="24797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19"/>
            <p:cNvSpPr txBox="1">
              <a:spLocks noChangeArrowheads="1"/>
            </p:cNvSpPr>
            <p:nvPr/>
          </p:nvSpPr>
          <p:spPr bwMode="auto">
            <a:xfrm>
              <a:off x="457199" y="2590801"/>
              <a:ext cx="428689" cy="604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sz="1200" b="1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rgbClr val="C00000"/>
                </a:solidFill>
              </a:rPr>
              <a:t/>
            </a:r>
            <a:br>
              <a:rPr lang="en-US" sz="7200" b="1" dirty="0" smtClean="0">
                <a:solidFill>
                  <a:srgbClr val="C00000"/>
                </a:solidFill>
              </a:rPr>
            </a:br>
            <a:r>
              <a:rPr lang="en-US" sz="7200" b="1" dirty="0" smtClean="0">
                <a:solidFill>
                  <a:srgbClr val="C00000"/>
                </a:solidFill>
              </a:rPr>
              <a:t>OUR</a:t>
            </a:r>
            <a:r>
              <a:rPr lang="en-US" sz="9600" b="1" dirty="0" smtClean="0">
                <a:solidFill>
                  <a:srgbClr val="C00000"/>
                </a:solidFill>
              </a:rPr>
              <a:t> </a:t>
            </a:r>
            <a:r>
              <a:rPr lang="en-US" sz="8000" b="1" dirty="0">
                <a:solidFill>
                  <a:srgbClr val="C00000"/>
                </a:solidFill>
              </a:rPr>
              <a:t>SERVICES</a:t>
            </a:r>
            <a:br>
              <a:rPr lang="en-US" sz="8000" b="1" dirty="0">
                <a:solidFill>
                  <a:srgbClr val="C00000"/>
                </a:solidFill>
              </a:rPr>
            </a:br>
            <a:endParaRPr lang="en-US" sz="8000" dirty="0"/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7010400" y="5562600"/>
            <a:ext cx="2133600" cy="1295400"/>
            <a:chOff x="81046" y="1084594"/>
            <a:chExt cx="3890278" cy="2479729"/>
          </a:xfrm>
        </p:grpSpPr>
        <p:pic>
          <p:nvPicPr>
            <p:cNvPr id="4" name="Picture 2" descr="D:\4LIFE\logo4Life\logo 4life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1046" y="1084594"/>
              <a:ext cx="3890278" cy="24797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TextBox 19"/>
            <p:cNvSpPr txBox="1">
              <a:spLocks noChangeArrowheads="1"/>
            </p:cNvSpPr>
            <p:nvPr/>
          </p:nvSpPr>
          <p:spPr bwMode="auto">
            <a:xfrm>
              <a:off x="457199" y="2590801"/>
              <a:ext cx="428689" cy="604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sz="1200" b="1" dirty="0">
                <a:latin typeface="Calibri" pitchFamily="34" charset="0"/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304800" y="1524000"/>
            <a:ext cx="6629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" indent="-182880">
              <a:spcBef>
                <a:spcPts val="0"/>
              </a:spcBef>
              <a:buFont typeface="Arial" pitchFamily="34" charset="0"/>
              <a:buChar char="•"/>
            </a:pPr>
            <a:r>
              <a:rPr lang="en-US" sz="3600" b="1" dirty="0" smtClean="0"/>
              <a:t> SAFETY AND HEALTH </a:t>
            </a:r>
          </a:p>
          <a:p>
            <a:pPr marL="182880" indent="-182880">
              <a:spcBef>
                <a:spcPts val="0"/>
              </a:spcBef>
              <a:buNone/>
            </a:pPr>
            <a:r>
              <a:rPr lang="en-US" sz="3600" b="1" dirty="0" smtClean="0"/>
              <a:t>			</a:t>
            </a:r>
            <a:r>
              <a:rPr lang="en-US" sz="4800" b="1" dirty="0" smtClean="0"/>
              <a:t>RISK ASSESSMENT</a:t>
            </a:r>
            <a:endParaRPr lang="en-US" sz="4800" b="1" dirty="0"/>
          </a:p>
        </p:txBody>
      </p:sp>
      <p:sp>
        <p:nvSpPr>
          <p:cNvPr id="7" name="Rectangle 6"/>
          <p:cNvSpPr/>
          <p:nvPr/>
        </p:nvSpPr>
        <p:spPr>
          <a:xfrm>
            <a:off x="3429000" y="2895600"/>
            <a:ext cx="5105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WORK ENVIRONMENT        </a:t>
            </a:r>
          </a:p>
          <a:p>
            <a:pPr>
              <a:buNone/>
            </a:pPr>
            <a:r>
              <a:rPr lang="en-US" sz="3600" b="1" dirty="0" smtClean="0"/>
              <a:t>              </a:t>
            </a:r>
            <a:r>
              <a:rPr lang="en-US" sz="4800" b="1" dirty="0" smtClean="0"/>
              <a:t>MEASURING</a:t>
            </a:r>
            <a:endParaRPr lang="en-US" sz="4800" b="1" dirty="0"/>
          </a:p>
        </p:txBody>
      </p:sp>
      <p:sp>
        <p:nvSpPr>
          <p:cNvPr id="8" name="Rectangle 7"/>
          <p:cNvSpPr/>
          <p:nvPr/>
        </p:nvSpPr>
        <p:spPr>
          <a:xfrm>
            <a:off x="304800" y="4191000"/>
            <a:ext cx="7924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SAFETY AND HEALTH </a:t>
            </a:r>
          </a:p>
          <a:p>
            <a:r>
              <a:rPr lang="en-US" sz="4800" b="1" dirty="0" smtClean="0"/>
              <a:t>  TRAINING AND CONSULTING</a:t>
            </a:r>
            <a:endParaRPr lang="en-US" sz="4800" dirty="0"/>
          </a:p>
        </p:txBody>
      </p:sp>
      <p:pic>
        <p:nvPicPr>
          <p:cNvPr id="9" name="Picture 6" descr="BSC_New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5867400"/>
            <a:ext cx="1981200" cy="842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HUMAN RESOURCES IN NANOTECHNOLOGY IN INDONESIA*</a:t>
            </a:r>
            <a:r>
              <a:rPr lang="en-US" b="1" baseline="30000" dirty="0" smtClean="0">
                <a:solidFill>
                  <a:srgbClr val="C00000"/>
                </a:solidFill>
              </a:rPr>
              <a:t>2</a:t>
            </a:r>
            <a:endParaRPr lang="en-US" b="1" baseline="30000" dirty="0">
              <a:solidFill>
                <a:srgbClr val="C0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2009 : 620 Researcher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10" name="Chart 9"/>
          <p:cNvGraphicFramePr/>
          <p:nvPr/>
        </p:nvGraphicFramePr>
        <p:xfrm>
          <a:off x="838200" y="2209800"/>
          <a:ext cx="74676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NANOTECHNOLOGY RESEARCH CENTRE IN INDONESIA*</a:t>
            </a:r>
            <a:r>
              <a:rPr lang="en-US" b="1" baseline="30000" dirty="0" smtClean="0">
                <a:solidFill>
                  <a:srgbClr val="C00000"/>
                </a:solidFill>
              </a:rPr>
              <a:t>2</a:t>
            </a:r>
            <a:endParaRPr lang="en-US" b="1" baseline="30000" dirty="0">
              <a:solidFill>
                <a:srgbClr val="C0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684" y="1066800"/>
            <a:ext cx="8943316" cy="5740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NANOTECHNOLOGY DEVELOPMENT ROADMAP TO SUPPORT NATIONAL INDUSTRY BASED ON </a:t>
            </a:r>
            <a:br>
              <a:rPr lang="en-US" sz="2800" b="1" dirty="0" smtClean="0">
                <a:solidFill>
                  <a:srgbClr val="C00000"/>
                </a:solidFill>
              </a:rPr>
            </a:br>
            <a:r>
              <a:rPr lang="en-US" sz="2800" b="1" dirty="0" smtClean="0">
                <a:solidFill>
                  <a:srgbClr val="C00000"/>
                </a:solidFill>
              </a:rPr>
              <a:t>MARKET PULL – TECHNOLOGY PUSH APPROACHES*</a:t>
            </a:r>
            <a:r>
              <a:rPr lang="en-US" sz="2800" b="1" baseline="30000" dirty="0" smtClean="0">
                <a:solidFill>
                  <a:srgbClr val="C00000"/>
                </a:solidFill>
              </a:rPr>
              <a:t>2</a:t>
            </a:r>
            <a:endParaRPr lang="en-US" sz="2800" b="1" baseline="30000" dirty="0">
              <a:solidFill>
                <a:srgbClr val="C00000"/>
              </a:solidFill>
            </a:endParaRPr>
          </a:p>
        </p:txBody>
      </p:sp>
      <p:pic>
        <p:nvPicPr>
          <p:cNvPr id="3074" name="Picture 2" descr="C:\Users\lelita\Pictures\nano roadmap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7309" y="1600199"/>
            <a:ext cx="8063291" cy="508400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029200" y="64886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Source : Ministry of Industry,2008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SOURCE OF NANOTECHNOLOGY </a:t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IN INDUSTRY*</a:t>
            </a:r>
            <a:r>
              <a:rPr lang="en-US" b="1" baseline="30000" dirty="0" smtClean="0">
                <a:solidFill>
                  <a:srgbClr val="C00000"/>
                </a:solidFill>
              </a:rPr>
              <a:t>1</a:t>
            </a:r>
            <a:endParaRPr lang="en-US" b="1" baseline="30000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</a:rPr>
              <a:t>NANO SAFETY AND HEALTH REGULATION IN INDONESIA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0"/>
            <a:ext cx="8534400" cy="1905000"/>
          </a:xfrm>
        </p:spPr>
        <p:txBody>
          <a:bodyPr>
            <a:normAutofit fontScale="475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	</a:t>
            </a:r>
          </a:p>
          <a:p>
            <a:pPr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  <a:buNone/>
            </a:pPr>
            <a:r>
              <a:rPr lang="en-US" sz="5100" dirty="0" smtClean="0"/>
              <a:t>     So far, there isn’t any regulation yet on Occupational Safety and Health for </a:t>
            </a:r>
            <a:r>
              <a:rPr lang="en-US" sz="5100" dirty="0" err="1" smtClean="0"/>
              <a:t>Nanomaterial</a:t>
            </a:r>
            <a:r>
              <a:rPr lang="en-US" sz="5100" dirty="0" smtClean="0"/>
              <a:t> handling from Ministry of Manpower, Ministry of Health </a:t>
            </a:r>
            <a:r>
              <a:rPr lang="en-US" sz="5100" dirty="0" smtClean="0"/>
              <a:t>nor others Ministers</a:t>
            </a:r>
            <a:r>
              <a:rPr lang="en-US" sz="5100" dirty="0" smtClean="0"/>
              <a:t>.</a:t>
            </a:r>
            <a:endParaRPr lang="en-US" sz="5100" dirty="0" smtClean="0"/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</TotalTime>
  <Words>204</Words>
  <Application>Microsoft Office PowerPoint</Application>
  <PresentationFormat>On-screen Show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NANOTECHNOLOGY &amp; OHS IN INDONESIA</vt:lpstr>
      <vt:lpstr>           ABOUT </vt:lpstr>
      <vt:lpstr>Slide 3</vt:lpstr>
      <vt:lpstr> OUR SERVICES </vt:lpstr>
      <vt:lpstr>HUMAN RESOURCES IN NANOTECHNOLOGY IN INDONESIA*2</vt:lpstr>
      <vt:lpstr>NANOTECHNOLOGY RESEARCH CENTRE IN INDONESIA*2</vt:lpstr>
      <vt:lpstr>NANOTECHNOLOGY DEVELOPMENT ROADMAP TO SUPPORT NATIONAL INDUSTRY BASED ON  MARKET PULL – TECHNOLOGY PUSH APPROACHES*2</vt:lpstr>
      <vt:lpstr>SOURCE OF NANOTECHNOLOGY  IN INDUSTRY*1</vt:lpstr>
      <vt:lpstr>NANO SAFETY AND HEALTH REGULATION IN INDONESIA</vt:lpstr>
      <vt:lpstr>NANOSAFETY TOPIC  IN  PUBLIC HEALTH FACULTY CURRICULUM </vt:lpstr>
      <vt:lpstr>Reference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NANOTECHNOLOGY IN INDONESIA</dc:title>
  <dc:creator>lelita</dc:creator>
  <cp:lastModifiedBy>lelita</cp:lastModifiedBy>
  <cp:revision>15</cp:revision>
  <dcterms:created xsi:type="dcterms:W3CDTF">2015-08-31T03:23:28Z</dcterms:created>
  <dcterms:modified xsi:type="dcterms:W3CDTF">2015-09-11T04:18:06Z</dcterms:modified>
</cp:coreProperties>
</file>