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76" r:id="rId3"/>
    <p:sldId id="277" r:id="rId4"/>
    <p:sldId id="275" r:id="rId5"/>
    <p:sldId id="278" r:id="rId6"/>
    <p:sldId id="271" r:id="rId7"/>
    <p:sldId id="284" r:id="rId8"/>
    <p:sldId id="280" r:id="rId9"/>
    <p:sldId id="283" r:id="rId10"/>
    <p:sldId id="288" r:id="rId11"/>
    <p:sldId id="291" r:id="rId12"/>
    <p:sldId id="292" r:id="rId13"/>
    <p:sldId id="28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66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44728"/>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ctrTitle"/>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chemeClr val="bg1"/>
                </a:solidFill>
                <a:latin typeface="+mj-lt"/>
                <a:ea typeface="+mj-ea"/>
                <a:cs typeface="+mj-cs"/>
              </a:defRPr>
            </a:lvl1pPr>
          </a:lstStyle>
          <a:p>
            <a:r>
              <a:rPr lang="bg-BG" smtClean="0"/>
              <a:t>Mastertitelformat bearbeiten</a:t>
            </a:r>
            <a:endParaRPr/>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bg-BG" smtClean="0"/>
              <a:t>Master-Untertitelformat bearbeiten</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bg-BG" smtClean="0"/>
              <a:t>Mastertitelformat bearbeiten</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Mastertextformat bearbeiten</a:t>
            </a:r>
          </a:p>
        </p:txBody>
      </p:sp>
      <p:sp>
        <p:nvSpPr>
          <p:cNvPr id="5" name="Date Placeholder 4"/>
          <p:cNvSpPr>
            <a:spLocks noGrp="1"/>
          </p:cNvSpPr>
          <p:nvPr>
            <p:ph type="dt" sz="half" idx="10"/>
          </p:nvPr>
        </p:nvSpPr>
        <p:spPr/>
        <p:txBody>
          <a:bodyPr/>
          <a:lstStyle/>
          <a:p>
            <a:fld id="{4251665B-C24A-4702-B522-6A4334602E03}"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pPr/>
              <a:t>‹#›</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bg-BG" smtClean="0"/>
              <a:t>Mastertitelformat bearbeiten</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Bild auf Platzhalter ziehen oder durch Klicken auf Symbol hinzufügen</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Mastertextformat bearbeiten</a:t>
            </a:r>
          </a:p>
        </p:txBody>
      </p:sp>
      <p:sp>
        <p:nvSpPr>
          <p:cNvPr id="5" name="Date Placeholder 4"/>
          <p:cNvSpPr>
            <a:spLocks noGrp="1"/>
          </p:cNvSpPr>
          <p:nvPr>
            <p:ph type="dt" sz="half" idx="10"/>
          </p:nvPr>
        </p:nvSpPr>
        <p:spPr/>
        <p:txBody>
          <a:bodyPr/>
          <a:lstStyle/>
          <a:p>
            <a:fld id="{4251665B-C24A-4702-B522-6A4334602E03}"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mit Beschriftung, Variante">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bg-BG" smtClean="0"/>
              <a:t>Mastertitelformat bearbeiten</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Bild auf Platzhalter ziehen oder durch Klicken auf Symbol hinzufügen</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Mastertextformat bearbeiten</a:t>
            </a:r>
          </a:p>
        </p:txBody>
      </p:sp>
      <p:sp>
        <p:nvSpPr>
          <p:cNvPr id="5" name="Date Placeholder 4"/>
          <p:cNvSpPr>
            <a:spLocks noGrp="1"/>
          </p:cNvSpPr>
          <p:nvPr>
            <p:ph type="dt" sz="half" idx="10"/>
          </p:nvPr>
        </p:nvSpPr>
        <p:spPr/>
        <p:txBody>
          <a:bodyPr/>
          <a:lstStyle/>
          <a:p>
            <a:fld id="{4251665B-C24A-4702-B522-6A4334602E03}"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nhalt, Bild und Beschriftung">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5" name="Date Placeholder 4"/>
          <p:cNvSpPr>
            <a:spLocks noGrp="1"/>
          </p:cNvSpPr>
          <p:nvPr>
            <p:ph type="dt" sz="half" idx="10"/>
          </p:nvPr>
        </p:nvSpPr>
        <p:spPr/>
        <p:txBody>
          <a:bodyPr/>
          <a:lstStyle/>
          <a:p>
            <a:fld id="{4251665B-C24A-4702-B522-6A4334602E03}"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pPr/>
              <a:t>‹#›</a:t>
            </a:fld>
            <a:endParaRPr lang="en-US"/>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Mastertextformat bearbeiten</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bg-BG" smtClean="0"/>
              <a:t>Mastertitelformat bearbeiten</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bg-BG" smtClean="0"/>
              <a:t>Bild auf Platzhalter ziehen oder durch Klicken auf Symbol hinzufügen</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Bilder mit Beschriftung">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bg-BG" smtClean="0"/>
              <a:t>Mastertitelformat bearbeiten</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Bild auf Platzhalter ziehen oder durch Klicken auf Symbol hinzufügen</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Mastertextformat bearbeiten</a:t>
            </a:r>
          </a:p>
        </p:txBody>
      </p:sp>
      <p:sp>
        <p:nvSpPr>
          <p:cNvPr id="5" name="Date Placeholder 4"/>
          <p:cNvSpPr>
            <a:spLocks noGrp="1"/>
          </p:cNvSpPr>
          <p:nvPr>
            <p:ph type="dt" sz="half" idx="10"/>
          </p:nvPr>
        </p:nvSpPr>
        <p:spPr/>
        <p:txBody>
          <a:bodyPr/>
          <a:lstStyle/>
          <a:p>
            <a:fld id="{4251665B-C24A-4702-B522-6A4334602E03}"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pPr/>
              <a:t>‹#›</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Bild auf Platzhalter ziehen oder durch Klicken auf Symbol hinzufügen</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Bild auf Platzhalter ziehen oder durch Klicken auf Symbol hinzufügen</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bg-BG" smtClean="0"/>
              <a:t>Mastertitelformat bearbeiten</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bg-BG" smtClean="0"/>
              <a:t>Mastertitelformat bearbeiten</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bg-BG" smtClean="0"/>
              <a:t>Mastertitelformat bearbeiten</a:t>
            </a:r>
            <a:endParaRPr/>
          </a:p>
        </p:txBody>
      </p:sp>
      <p:sp>
        <p:nvSpPr>
          <p:cNvPr id="3" name="Content Placeholder 2"/>
          <p:cNvSpPr>
            <a:spLocks noGrp="1"/>
          </p:cNvSpPr>
          <p:nvPr>
            <p:ph idx="1"/>
          </p:nvPr>
        </p:nvSpPr>
        <p:spPr/>
        <p:txBody>
          <a:bodyPr/>
          <a:lstStyle>
            <a:lvl5pPr>
              <a:defRPr/>
            </a:lvl5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folie mit Bild">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bg-BG" smtClean="0"/>
              <a:t>Bild auf Platzhalter ziehen oder durch Klicken auf Symbol hinzufügen</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bg-BG" smtClean="0"/>
              <a:t>Master-Untertitelformat bearbeiten</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9" name="TextBox 18"/>
          <p:cNvSpPr txBox="1"/>
          <p:nvPr/>
        </p:nvSpPr>
        <p:spPr>
          <a:xfrm>
            <a:off x="8230889" y="444728"/>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bg-BG" smtClean="0"/>
              <a:t>Mastertitelformat bearbeiten</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bg-BG" smtClean="0"/>
              <a:t>Mastertitelformat bearbeiten</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bg-BG" smtClean="0"/>
              <a:t>Mastertextformat bearbeiten</a:t>
            </a:r>
          </a:p>
        </p:txBody>
      </p:sp>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Abschnitt mit Bild">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bg-BG" smtClean="0"/>
              <a:t>Bild auf Platzhalter ziehen oder durch Klicken auf Symbol hinzufügen</a:t>
            </a:r>
            <a:endParaRPr/>
          </a:p>
        </p:txBody>
      </p:sp>
      <p:sp>
        <p:nvSpPr>
          <p:cNvPr id="4" name="Date Placeholder 3"/>
          <p:cNvSpPr>
            <a:spLocks noGrp="1"/>
          </p:cNvSpPr>
          <p:nvPr>
            <p:ph type="dt" sz="half" idx="10"/>
          </p:nvPr>
        </p:nvSpPr>
        <p:spPr/>
        <p:txBody>
          <a:bodyPr/>
          <a:lstStyle/>
          <a:p>
            <a:fld id="{4251665B-C24A-4702-B522-6A4334602E03}"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pPr/>
              <a:t>‹#›</a:t>
            </a:fld>
            <a:endParaRPr lang="en-US"/>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bg-BG" smtClean="0"/>
              <a:t>Mastertitelformat bearbeiten</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Mastertextformat bearbeiten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bg-BG" smtClean="0"/>
              <a:t>Mastertitelformat bearbeiten</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5" name="Date Placeholder 4"/>
          <p:cNvSpPr>
            <a:spLocks noGrp="1"/>
          </p:cNvSpPr>
          <p:nvPr>
            <p:ph type="dt" sz="half" idx="10"/>
          </p:nvPr>
        </p:nvSpPr>
        <p:spPr/>
        <p:txBody>
          <a:bodyPr/>
          <a:lstStyle/>
          <a:p>
            <a:fld id="{4251665B-C24A-4702-B522-6A4334602E03}"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bg-BG" smtClean="0"/>
              <a:t>Mastertitelformat bearbeiten</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Mastertextformat bearbeiten</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Mastertextformat bearbeiten</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7" name="Date Placeholder 6"/>
          <p:cNvSpPr>
            <a:spLocks noGrp="1"/>
          </p:cNvSpPr>
          <p:nvPr>
            <p:ph type="dt" sz="half" idx="10"/>
          </p:nvPr>
        </p:nvSpPr>
        <p:spPr/>
        <p:txBody>
          <a:bodyPr/>
          <a:lstStyle/>
          <a:p>
            <a:fld id="{4251665B-C24A-4702-B522-6A4334602E03}" type="datetimeFigureOut">
              <a:rPr lang="en-US" smtClean="0"/>
              <a:pPr/>
              <a:t>9/10/2015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bg-BG" smtClean="0"/>
              <a:t>Mastertitelformat bearbeiten</a:t>
            </a:r>
            <a:endParaRPr/>
          </a:p>
        </p:txBody>
      </p:sp>
      <p:sp>
        <p:nvSpPr>
          <p:cNvPr id="3" name="Date Placeholder 2"/>
          <p:cNvSpPr>
            <a:spLocks noGrp="1"/>
          </p:cNvSpPr>
          <p:nvPr>
            <p:ph type="dt" sz="half" idx="10"/>
          </p:nvPr>
        </p:nvSpPr>
        <p:spPr/>
        <p:txBody>
          <a:bodyPr/>
          <a:lstStyle/>
          <a:p>
            <a:fld id="{4251665B-C24A-4702-B522-6A4334602E03}" type="datetimeFigureOut">
              <a:rPr lang="en-US" smtClean="0"/>
              <a:pPr/>
              <a:t>9/10/2015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D889E0-CAB2-4699-909D-B9A88D47AC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1665B-C24A-4702-B522-6A4334602E03}" type="datetimeFigureOut">
              <a:rPr lang="en-US" smtClean="0"/>
              <a:pPr/>
              <a:t>9/10/2015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D889E0-CAB2-4699-909D-B9A88D47ACBE}" type="slidenum">
              <a:rPr lang="en-US" smtClean="0"/>
              <a:pPr/>
              <a:t>‹#›</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bg-BG" smtClean="0"/>
              <a:t>Mastertextformat bearbeiten</a:t>
            </a:r>
          </a:p>
          <a:p>
            <a:pPr lvl="1"/>
            <a:r>
              <a:rPr lang="bg-BG" smtClean="0"/>
              <a:t>Zweite Ebene</a:t>
            </a:r>
          </a:p>
          <a:p>
            <a:pPr lvl="2"/>
            <a:r>
              <a:rPr lang="bg-BG" smtClean="0"/>
              <a:t>Dritte Ebene</a:t>
            </a:r>
          </a:p>
          <a:p>
            <a:pPr lvl="3"/>
            <a:r>
              <a:rPr lang="bg-BG" smtClean="0"/>
              <a:t>Vierte Ebene</a:t>
            </a:r>
          </a:p>
          <a:p>
            <a:pPr lvl="4"/>
            <a:r>
              <a:rPr lang="bg-BG" smtClean="0"/>
              <a:t>Fünfte Ebene</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4251665B-C24A-4702-B522-6A4334602E03}" type="datetimeFigureOut">
              <a:rPr lang="en-US" smtClean="0"/>
              <a:pPr/>
              <a:t>9/10/2015</a:t>
            </a:fld>
            <a:endParaRPr lang="en-US"/>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5FD889E0-CAB2-4699-909D-B9A88D47ACBE}" type="slidenum">
              <a:rPr lang="en-US" smtClean="0"/>
              <a:pPr/>
              <a:t>‹#›</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bg-BG" smtClean="0"/>
              <a:t>Mastertitelformat bearbeiten</a:t>
            </a: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pen.org/pdfs/Nanotechnology_en.pdf)." TargetMode="External"/><Relationship Id="rId2" Type="http://schemas.openxmlformats.org/officeDocument/2006/relationships/hyperlink" Target="http://ipen.org/pdfs/nano_booklet_sept_5.pdf"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bit.ly/169xHW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0" y="1"/>
            <a:ext cx="9143999" cy="2618508"/>
          </a:xfrm>
        </p:spPr>
        <p:txBody>
          <a:bodyPr>
            <a:normAutofit/>
          </a:bodyPr>
          <a:lstStyle/>
          <a:p>
            <a:pPr algn="ctr"/>
            <a:r>
              <a:rPr lang="de-DE" sz="3600" dirty="0" smtClean="0"/>
              <a:t>Pacific </a:t>
            </a:r>
            <a:r>
              <a:rPr lang="de-DE" sz="3600" dirty="0"/>
              <a:t>Perspectives under SAICM on </a:t>
            </a:r>
            <a:r>
              <a:rPr lang="de-DE" sz="3600" dirty="0" smtClean="0"/>
              <a:t>Safety</a:t>
            </a:r>
            <a:br>
              <a:rPr lang="de-DE" sz="3600" dirty="0" smtClean="0"/>
            </a:br>
            <a:r>
              <a:rPr lang="de-DE" sz="3600" dirty="0" smtClean="0"/>
              <a:t>of Manufactured Nanomaterials</a:t>
            </a:r>
            <a:r>
              <a:rPr lang="de-DE" dirty="0" smtClean="0"/>
              <a:t/>
            </a:r>
            <a:br>
              <a:rPr lang="de-DE" dirty="0" smtClean="0"/>
            </a:br>
            <a:endParaRPr lang="de-DE" dirty="0"/>
          </a:p>
        </p:txBody>
      </p:sp>
      <p:sp>
        <p:nvSpPr>
          <p:cNvPr id="4" name="Textfeld 3"/>
          <p:cNvSpPr txBox="1"/>
          <p:nvPr/>
        </p:nvSpPr>
        <p:spPr>
          <a:xfrm>
            <a:off x="478628" y="2618509"/>
            <a:ext cx="8665371" cy="3816429"/>
          </a:xfrm>
          <a:prstGeom prst="rect">
            <a:avLst/>
          </a:prstGeom>
          <a:noFill/>
        </p:spPr>
        <p:txBody>
          <a:bodyPr wrap="square" rtlCol="0">
            <a:spAutoFit/>
          </a:bodyPr>
          <a:lstStyle/>
          <a:p>
            <a:pPr algn="ctr"/>
            <a:r>
              <a:rPr lang="de-DE" sz="2800" dirty="0" smtClean="0">
                <a:solidFill>
                  <a:prstClr val="black"/>
                </a:solidFill>
              </a:rPr>
              <a:t>Presented by Ms Imogen INGRAM</a:t>
            </a:r>
          </a:p>
          <a:p>
            <a:pPr algn="ctr"/>
            <a:r>
              <a:rPr lang="de-DE" sz="2800" dirty="0" smtClean="0">
                <a:solidFill>
                  <a:prstClr val="black"/>
                </a:solidFill>
              </a:rPr>
              <a:t>from Island Sustainability Alliance CIS Inc. („ISACI“)</a:t>
            </a:r>
          </a:p>
          <a:p>
            <a:pPr algn="ctr"/>
            <a:r>
              <a:rPr lang="de-DE" sz="2800" dirty="0" smtClean="0">
                <a:solidFill>
                  <a:prstClr val="black"/>
                </a:solidFill>
              </a:rPr>
              <a:t>PO Box 492</a:t>
            </a:r>
          </a:p>
          <a:p>
            <a:pPr algn="ctr"/>
            <a:r>
              <a:rPr lang="de-DE" sz="2800" dirty="0" smtClean="0">
                <a:solidFill>
                  <a:prstClr val="black"/>
                </a:solidFill>
              </a:rPr>
              <a:t>Rarotonga</a:t>
            </a:r>
          </a:p>
          <a:p>
            <a:pPr algn="ctr"/>
            <a:r>
              <a:rPr lang="de-DE" sz="2800" dirty="0" smtClean="0">
                <a:solidFill>
                  <a:prstClr val="black"/>
                </a:solidFill>
              </a:rPr>
              <a:t>COOK ISLANDS (Pacific Sub-Region)</a:t>
            </a:r>
          </a:p>
          <a:p>
            <a:pPr algn="ctr"/>
            <a:endParaRPr lang="de-DE" sz="2800" dirty="0" smtClean="0">
              <a:solidFill>
                <a:prstClr val="black"/>
              </a:solidFill>
            </a:endParaRPr>
          </a:p>
          <a:p>
            <a:r>
              <a:rPr lang="de-DE" dirty="0" smtClean="0">
                <a:solidFill>
                  <a:prstClr val="black"/>
                </a:solidFill>
              </a:rPr>
              <a:t>Email: imogenpuaingram@gmail.com</a:t>
            </a:r>
          </a:p>
          <a:p>
            <a:pPr algn="ctr"/>
            <a:endParaRPr lang="de-DE" sz="2800" dirty="0" smtClean="0">
              <a:solidFill>
                <a:prstClr val="black"/>
              </a:solidFill>
            </a:endParaRPr>
          </a:p>
          <a:p>
            <a:endParaRPr lang="de-DE" sz="2800" dirty="0" smtClean="0">
              <a:solidFill>
                <a:prstClr val="black"/>
              </a:solidFill>
            </a:endParaRPr>
          </a:p>
        </p:txBody>
      </p:sp>
      <p:pic>
        <p:nvPicPr>
          <p:cNvPr id="5" name="Picture 4" descr="NewIPENlogo.jpg"/>
          <p:cNvPicPr/>
          <p:nvPr/>
        </p:nvPicPr>
        <p:blipFill>
          <a:blip r:embed="rId3" cstate="print"/>
          <a:srcRect/>
          <a:stretch>
            <a:fillRect/>
          </a:stretch>
        </p:blipFill>
        <p:spPr bwMode="auto">
          <a:xfrm>
            <a:off x="6352886" y="4760623"/>
            <a:ext cx="2298700" cy="1368425"/>
          </a:xfrm>
          <a:prstGeom prst="rect">
            <a:avLst/>
          </a:prstGeom>
          <a:noFill/>
          <a:ln w="9525">
            <a:noFill/>
            <a:miter lim="800000"/>
            <a:headEnd/>
            <a:tailEnd/>
          </a:ln>
        </p:spPr>
      </p:pic>
    </p:spTree>
    <p:extLst>
      <p:ext uri="{BB962C8B-B14F-4D97-AF65-F5344CB8AC3E}">
        <p14:creationId xmlns:p14="http://schemas.microsoft.com/office/powerpoint/2010/main" val="3652790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7725"/>
            <a:ext cx="8574087" cy="967840"/>
          </a:xfrm>
        </p:spPr>
        <p:txBody>
          <a:bodyPr>
            <a:normAutofit/>
          </a:bodyPr>
          <a:lstStyle/>
          <a:p>
            <a:pPr algn="l"/>
            <a:r>
              <a:rPr lang="en-NZ" dirty="0" smtClean="0"/>
              <a:t>PACIFIC SIDS  NANO ISSUES Page 1 </a:t>
            </a:r>
            <a:r>
              <a:rPr lang="en-NZ" dirty="0" smtClean="0"/>
              <a:t>  </a:t>
            </a:r>
            <a:endParaRPr lang="en-NZ" dirty="0"/>
          </a:p>
        </p:txBody>
      </p:sp>
      <p:sp>
        <p:nvSpPr>
          <p:cNvPr id="3" name="Content Placeholder 2"/>
          <p:cNvSpPr>
            <a:spLocks noGrp="1"/>
          </p:cNvSpPr>
          <p:nvPr>
            <p:ph idx="1"/>
          </p:nvPr>
        </p:nvSpPr>
        <p:spPr>
          <a:xfrm>
            <a:off x="1" y="1815151"/>
            <a:ext cx="9144000" cy="5042849"/>
          </a:xfrm>
        </p:spPr>
        <p:txBody>
          <a:bodyPr>
            <a:noAutofit/>
          </a:bodyPr>
          <a:lstStyle/>
          <a:p>
            <a:pPr>
              <a:lnSpc>
                <a:spcPct val="110000"/>
              </a:lnSpc>
              <a:spcBef>
                <a:spcPts val="0"/>
              </a:spcBef>
              <a:buFont typeface="Wingdings" panose="05000000000000000000" pitchFamily="2" charset="2"/>
              <a:buChar char="Ø"/>
            </a:pPr>
            <a:r>
              <a:rPr lang="de-DE" dirty="0" smtClean="0"/>
              <a:t>Yesterday‘s presentation on wastewater indicated that there is insufficient data regarding the impact on human health &amp; the environment.   Pacific SIDS </a:t>
            </a:r>
            <a:r>
              <a:rPr lang="de-DE" dirty="0" smtClean="0"/>
              <a:t>do not have the capacity to deal with treatment of discarded products containing n</a:t>
            </a:r>
            <a:r>
              <a:rPr lang="de-DE" dirty="0" smtClean="0"/>
              <a:t>anomaterials in an environmentally sound manner., so more research is needed.</a:t>
            </a:r>
          </a:p>
          <a:p>
            <a:pPr>
              <a:lnSpc>
                <a:spcPct val="110000"/>
              </a:lnSpc>
              <a:spcBef>
                <a:spcPts val="0"/>
              </a:spcBef>
              <a:buFont typeface="Wingdings" panose="05000000000000000000" pitchFamily="2" charset="2"/>
              <a:buChar char="Ø"/>
            </a:pPr>
            <a:r>
              <a:rPr lang="de-DE" dirty="0" smtClean="0"/>
              <a:t>Proper treatment of nanoparticles in wastewater are of special importance to Pacific SIDS.   First, tourism is a significant revenue earner for Pacific SIDS, but a lot of wastewater is generated by this sector.  Wastewater treatment is focused mainly on bacterial pollution but remediation of  chemical pollution </a:t>
            </a:r>
          </a:p>
          <a:p>
            <a:pPr>
              <a:lnSpc>
                <a:spcPct val="110000"/>
              </a:lnSpc>
              <a:spcBef>
                <a:spcPts val="0"/>
              </a:spcBef>
              <a:buFont typeface="Wingdings" panose="05000000000000000000" pitchFamily="2" charset="2"/>
              <a:buChar char="Ø"/>
            </a:pPr>
            <a:r>
              <a:rPr lang="de-DE" dirty="0" smtClean="0"/>
              <a:t>(including nanoparticles) is needed e.g. Agricultural</a:t>
            </a:r>
          </a:p>
          <a:p>
            <a:pPr>
              <a:lnSpc>
                <a:spcPct val="110000"/>
              </a:lnSpc>
              <a:spcBef>
                <a:spcPts val="0"/>
              </a:spcBef>
              <a:buFont typeface="Wingdings" panose="05000000000000000000" pitchFamily="2" charset="2"/>
              <a:buChar char="Ø"/>
            </a:pPr>
            <a:r>
              <a:rPr lang="de-DE" dirty="0" smtClean="0"/>
              <a:t>pesticides; nanosilver from washing textiles</a:t>
            </a:r>
          </a:p>
          <a:p>
            <a:pPr marL="0" indent="0">
              <a:lnSpc>
                <a:spcPct val="110000"/>
              </a:lnSpc>
              <a:spcBef>
                <a:spcPts val="0"/>
              </a:spcBef>
              <a:buNone/>
            </a:pPr>
            <a:r>
              <a:rPr lang="de-DE" sz="1800" dirty="0" smtClean="0"/>
              <a:t>          </a:t>
            </a:r>
          </a:p>
        </p:txBody>
      </p:sp>
      <p:pic>
        <p:nvPicPr>
          <p:cNvPr id="4" name="Picture 3" descr="NewIPENlogo.jpg"/>
          <p:cNvPicPr/>
          <p:nvPr/>
        </p:nvPicPr>
        <p:blipFill>
          <a:blip r:embed="rId2" cstate="print"/>
          <a:srcRect/>
          <a:stretch>
            <a:fillRect/>
          </a:stretch>
        </p:blipFill>
        <p:spPr bwMode="auto">
          <a:xfrm>
            <a:off x="6859732"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1900887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7725"/>
            <a:ext cx="8574087" cy="967840"/>
          </a:xfrm>
        </p:spPr>
        <p:txBody>
          <a:bodyPr>
            <a:normAutofit/>
          </a:bodyPr>
          <a:lstStyle/>
          <a:p>
            <a:pPr algn="l"/>
            <a:r>
              <a:rPr lang="en-NZ" dirty="0" smtClean="0"/>
              <a:t>PACIFIC SIDS  NANO ISSUES Page 2 </a:t>
            </a:r>
            <a:r>
              <a:rPr lang="en-NZ" dirty="0" smtClean="0"/>
              <a:t>  </a:t>
            </a:r>
            <a:endParaRPr lang="en-NZ" dirty="0"/>
          </a:p>
        </p:txBody>
      </p:sp>
      <p:sp>
        <p:nvSpPr>
          <p:cNvPr id="3" name="Content Placeholder 2"/>
          <p:cNvSpPr>
            <a:spLocks noGrp="1"/>
          </p:cNvSpPr>
          <p:nvPr>
            <p:ph idx="1"/>
          </p:nvPr>
        </p:nvSpPr>
        <p:spPr>
          <a:xfrm>
            <a:off x="284163" y="1978925"/>
            <a:ext cx="8859837" cy="4879075"/>
          </a:xfrm>
        </p:spPr>
        <p:txBody>
          <a:bodyPr>
            <a:normAutofit fontScale="40000" lnSpcReduction="20000"/>
          </a:bodyPr>
          <a:lstStyle/>
          <a:p>
            <a:pPr>
              <a:lnSpc>
                <a:spcPct val="110000"/>
              </a:lnSpc>
              <a:spcBef>
                <a:spcPts val="0"/>
              </a:spcBef>
              <a:buFont typeface="Wingdings" panose="05000000000000000000" pitchFamily="2" charset="2"/>
              <a:buChar char="Ø"/>
            </a:pPr>
            <a:r>
              <a:rPr lang="de-DE" sz="5600" dirty="0"/>
              <a:t>T</a:t>
            </a:r>
            <a:r>
              <a:rPr lang="de-DE" sz="5600" dirty="0" smtClean="0"/>
              <a:t>here is now evidence that nanoparticles are being detected in </a:t>
            </a:r>
          </a:p>
          <a:p>
            <a:pPr marL="0" indent="0">
              <a:lnSpc>
                <a:spcPct val="110000"/>
              </a:lnSpc>
              <a:spcBef>
                <a:spcPts val="0"/>
              </a:spcBef>
              <a:buNone/>
            </a:pPr>
            <a:r>
              <a:rPr lang="de-DE" sz="5600" dirty="0" smtClean="0"/>
              <a:t>       fish, which we rely on for our  daily protein.  We would like</a:t>
            </a:r>
          </a:p>
          <a:p>
            <a:pPr marL="0" indent="0">
              <a:lnSpc>
                <a:spcPct val="110000"/>
              </a:lnSpc>
              <a:spcBef>
                <a:spcPts val="0"/>
              </a:spcBef>
              <a:buNone/>
            </a:pPr>
            <a:r>
              <a:rPr lang="de-DE" sz="5600" dirty="0"/>
              <a:t> </a:t>
            </a:r>
            <a:r>
              <a:rPr lang="de-DE" sz="5600" dirty="0" smtClean="0"/>
              <a:t>      biomonitoring of fish in order to determine if there is a </a:t>
            </a:r>
          </a:p>
          <a:p>
            <a:pPr marL="0" indent="0">
              <a:lnSpc>
                <a:spcPct val="110000"/>
              </a:lnSpc>
              <a:spcBef>
                <a:spcPts val="0"/>
              </a:spcBef>
              <a:buNone/>
            </a:pPr>
            <a:r>
              <a:rPr lang="de-DE" sz="5600" dirty="0" smtClean="0"/>
              <a:t>        threat to food security and also to ensure measures are taken to reduce</a:t>
            </a:r>
          </a:p>
          <a:p>
            <a:pPr marL="0" indent="0">
              <a:lnSpc>
                <a:spcPct val="110000"/>
              </a:lnSpc>
              <a:spcBef>
                <a:spcPts val="0"/>
              </a:spcBef>
              <a:buNone/>
            </a:pPr>
            <a:r>
              <a:rPr lang="de-DE" sz="5600" dirty="0" smtClean="0"/>
              <a:t>       exposure from traditional food sources.   </a:t>
            </a:r>
          </a:p>
          <a:p>
            <a:pPr>
              <a:lnSpc>
                <a:spcPct val="110000"/>
              </a:lnSpc>
              <a:spcBef>
                <a:spcPts val="0"/>
              </a:spcBef>
              <a:buFont typeface="Wingdings" panose="05000000000000000000" pitchFamily="2" charset="2"/>
              <a:buChar char="Ø"/>
            </a:pPr>
            <a:r>
              <a:rPr lang="de-DE" sz="5600" dirty="0" smtClean="0"/>
              <a:t>Many Pacific SIDS give licences to distant fishing nations for commerical</a:t>
            </a:r>
          </a:p>
          <a:p>
            <a:pPr marL="0" indent="0">
              <a:lnSpc>
                <a:spcPct val="110000"/>
              </a:lnSpc>
              <a:spcBef>
                <a:spcPts val="0"/>
              </a:spcBef>
              <a:buNone/>
            </a:pPr>
            <a:r>
              <a:rPr lang="de-DE" sz="5600" dirty="0" smtClean="0"/>
              <a:t>       fishing in their EEZ.  The majority of the tuna fish on the Tokyo fish</a:t>
            </a:r>
          </a:p>
          <a:p>
            <a:pPr marL="0" indent="0">
              <a:lnSpc>
                <a:spcPct val="110000"/>
              </a:lnSpc>
              <a:spcBef>
                <a:spcPts val="0"/>
              </a:spcBef>
              <a:buNone/>
            </a:pPr>
            <a:r>
              <a:rPr lang="de-DE" sz="5600" dirty="0" smtClean="0"/>
              <a:t>       market comes from the Pacific.     So international consumers should</a:t>
            </a:r>
          </a:p>
          <a:p>
            <a:pPr marL="0" indent="0">
              <a:lnSpc>
                <a:spcPct val="110000"/>
              </a:lnSpc>
              <a:spcBef>
                <a:spcPts val="0"/>
              </a:spcBef>
              <a:buNone/>
            </a:pPr>
            <a:r>
              <a:rPr lang="de-DE" sz="5600" dirty="0"/>
              <a:t> </a:t>
            </a:r>
            <a:r>
              <a:rPr lang="de-DE" sz="5600" dirty="0" smtClean="0"/>
              <a:t>      also be assured that the fish on their plate is of good quality.</a:t>
            </a:r>
          </a:p>
          <a:p>
            <a:pPr>
              <a:lnSpc>
                <a:spcPct val="110000"/>
              </a:lnSpc>
              <a:spcBef>
                <a:spcPts val="0"/>
              </a:spcBef>
              <a:buFont typeface="Wingdings" panose="05000000000000000000" pitchFamily="2" charset="2"/>
              <a:buChar char="Ø"/>
            </a:pPr>
            <a:r>
              <a:rPr lang="de-DE" sz="5600" dirty="0" smtClean="0"/>
              <a:t>Marine plastic debris is also a concern to Pacific SIDS because the breaking of waves on barrier reefs can create nanoparticles in the</a:t>
            </a:r>
          </a:p>
          <a:p>
            <a:pPr marL="0" indent="0">
              <a:lnSpc>
                <a:spcPct val="110000"/>
              </a:lnSpc>
              <a:spcBef>
                <a:spcPts val="0"/>
              </a:spcBef>
              <a:buNone/>
            </a:pPr>
            <a:r>
              <a:rPr lang="de-DE" sz="5600" dirty="0"/>
              <a:t> </a:t>
            </a:r>
            <a:r>
              <a:rPr lang="de-DE" sz="5600" dirty="0" smtClean="0"/>
              <a:t>      that  contain residual  POPs or heavy metals from the</a:t>
            </a:r>
          </a:p>
          <a:p>
            <a:pPr marL="0" indent="0">
              <a:lnSpc>
                <a:spcPct val="110000"/>
              </a:lnSpc>
              <a:spcBef>
                <a:spcPts val="0"/>
              </a:spcBef>
              <a:buNone/>
            </a:pPr>
            <a:r>
              <a:rPr lang="de-DE" sz="5600" dirty="0"/>
              <a:t> </a:t>
            </a:r>
            <a:r>
              <a:rPr lang="de-DE" sz="5600" dirty="0" smtClean="0"/>
              <a:t>      colours in the plastics.  Current collection activities</a:t>
            </a:r>
          </a:p>
          <a:p>
            <a:pPr marL="0" indent="0">
              <a:lnSpc>
                <a:spcPct val="110000"/>
              </a:lnSpc>
              <a:spcBef>
                <a:spcPts val="0"/>
              </a:spcBef>
              <a:buNone/>
            </a:pPr>
            <a:r>
              <a:rPr lang="de-DE" sz="5600" dirty="0"/>
              <a:t> </a:t>
            </a:r>
            <a:r>
              <a:rPr lang="de-DE" sz="5600" dirty="0" smtClean="0"/>
              <a:t>     now taking place in the Indian Ocean need to be </a:t>
            </a:r>
          </a:p>
          <a:p>
            <a:pPr marL="0" indent="0">
              <a:lnSpc>
                <a:spcPct val="110000"/>
              </a:lnSpc>
              <a:spcBef>
                <a:spcPts val="0"/>
              </a:spcBef>
              <a:buNone/>
            </a:pPr>
            <a:r>
              <a:rPr lang="de-DE" sz="5600" dirty="0"/>
              <a:t> </a:t>
            </a:r>
            <a:r>
              <a:rPr lang="de-DE" sz="5600" dirty="0" smtClean="0"/>
              <a:t>     expanded to the Pacific Ocean.</a:t>
            </a:r>
          </a:p>
          <a:p>
            <a:pPr>
              <a:lnSpc>
                <a:spcPct val="110000"/>
              </a:lnSpc>
              <a:spcBef>
                <a:spcPts val="0"/>
              </a:spcBef>
              <a:buFont typeface="Wingdings" panose="05000000000000000000" pitchFamily="2" charset="2"/>
              <a:buChar char="Ø"/>
            </a:pPr>
            <a:r>
              <a:rPr lang="de-DE" sz="1800" dirty="0" smtClean="0"/>
              <a:t> </a:t>
            </a:r>
          </a:p>
        </p:txBody>
      </p:sp>
      <p:pic>
        <p:nvPicPr>
          <p:cNvPr id="4" name="Picture 3" descr="NewIPENlogo.jpg"/>
          <p:cNvPicPr/>
          <p:nvPr/>
        </p:nvPicPr>
        <p:blipFill>
          <a:blip r:embed="rId2" cstate="print"/>
          <a:srcRect/>
          <a:stretch>
            <a:fillRect/>
          </a:stretch>
        </p:blipFill>
        <p:spPr bwMode="auto">
          <a:xfrm>
            <a:off x="6859732"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84033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7725"/>
            <a:ext cx="8574087" cy="967840"/>
          </a:xfrm>
        </p:spPr>
        <p:txBody>
          <a:bodyPr>
            <a:normAutofit/>
          </a:bodyPr>
          <a:lstStyle/>
          <a:p>
            <a:pPr algn="l"/>
            <a:r>
              <a:rPr lang="en-NZ" dirty="0" smtClean="0"/>
              <a:t>PACIFIC SIDS  NANO ISSUES Page 3</a:t>
            </a:r>
            <a:endParaRPr lang="en-NZ" dirty="0"/>
          </a:p>
        </p:txBody>
      </p:sp>
      <p:sp>
        <p:nvSpPr>
          <p:cNvPr id="3" name="Content Placeholder 2"/>
          <p:cNvSpPr>
            <a:spLocks noGrp="1"/>
          </p:cNvSpPr>
          <p:nvPr>
            <p:ph idx="1"/>
          </p:nvPr>
        </p:nvSpPr>
        <p:spPr>
          <a:xfrm>
            <a:off x="284163" y="1815151"/>
            <a:ext cx="8859837" cy="4879075"/>
          </a:xfrm>
        </p:spPr>
        <p:txBody>
          <a:bodyPr>
            <a:noAutofit/>
          </a:bodyPr>
          <a:lstStyle/>
          <a:p>
            <a:pPr>
              <a:lnSpc>
                <a:spcPct val="110000"/>
              </a:lnSpc>
              <a:spcBef>
                <a:spcPts val="0"/>
              </a:spcBef>
              <a:buFont typeface="Wingdings" panose="05000000000000000000" pitchFamily="2" charset="2"/>
              <a:buChar char="Ø"/>
            </a:pPr>
            <a:r>
              <a:rPr lang="de-DE" sz="2000" dirty="0" smtClean="0"/>
              <a:t>Canadian research [see </a:t>
            </a:r>
            <a:r>
              <a:rPr lang="de-DE" sz="2000" u="sng" dirty="0" smtClean="0"/>
              <a:t>Canadian Chemicals News,</a:t>
            </a:r>
            <a:r>
              <a:rPr lang="de-DE" sz="2000" dirty="0" smtClean="0"/>
              <a:t> Nov/Dec 2014] indicates that wastewater ultrafiltration does not pick up all nanoparticles; and then there us the problem of what to do with them after they have been captured.  Common practice is to spray dried sewage sludge on agriculture fields, which results in return of the pollutant to the environment.   The implication is that nanoparticles in freshwater system will drain into the ocean,where they are circulated  and become ingested by the fish that we depend on for daily protein.</a:t>
            </a:r>
          </a:p>
          <a:p>
            <a:pPr>
              <a:lnSpc>
                <a:spcPct val="110000"/>
              </a:lnSpc>
              <a:spcBef>
                <a:spcPts val="0"/>
              </a:spcBef>
              <a:buFont typeface="Wingdings" panose="05000000000000000000" pitchFamily="2" charset="2"/>
              <a:buChar char="Ø"/>
            </a:pPr>
            <a:r>
              <a:rPr lang="de-DE" sz="2000" dirty="0" smtClean="0"/>
              <a:t>Reduction of marine pollution is one of the features of SDG#14, a </a:t>
            </a:r>
            <a:r>
              <a:rPr lang="de-DE" sz="2000" dirty="0"/>
              <a:t>stand-alone goal for the </a:t>
            </a:r>
            <a:r>
              <a:rPr lang="en-NZ" sz="2000" dirty="0" smtClean="0"/>
              <a:t>protection </a:t>
            </a:r>
            <a:r>
              <a:rPr lang="en-NZ" sz="2000" dirty="0"/>
              <a:t>and promotion of oceans </a:t>
            </a:r>
            <a:r>
              <a:rPr lang="en-NZ" sz="2000" dirty="0" smtClean="0"/>
              <a:t>that  </a:t>
            </a:r>
            <a:r>
              <a:rPr lang="en-NZ" sz="2000" dirty="0"/>
              <a:t>is of high</a:t>
            </a:r>
            <a:endParaRPr lang="de-DE" sz="2000" dirty="0"/>
          </a:p>
          <a:p>
            <a:pPr marL="0" indent="0">
              <a:lnSpc>
                <a:spcPct val="110000"/>
              </a:lnSpc>
              <a:spcBef>
                <a:spcPts val="0"/>
              </a:spcBef>
              <a:buNone/>
            </a:pPr>
            <a:r>
              <a:rPr lang="de-DE" sz="2000" dirty="0"/>
              <a:t>        importance to Pacific </a:t>
            </a:r>
            <a:r>
              <a:rPr lang="de-DE" sz="2000" dirty="0" smtClean="0"/>
              <a:t>SIDS.   It will be negotiated as part of the</a:t>
            </a:r>
          </a:p>
          <a:p>
            <a:pPr marL="0" indent="0">
              <a:lnSpc>
                <a:spcPct val="110000"/>
              </a:lnSpc>
              <a:spcBef>
                <a:spcPts val="0"/>
              </a:spcBef>
              <a:buNone/>
            </a:pPr>
            <a:r>
              <a:rPr lang="de-DE" sz="2000" dirty="0"/>
              <a:t> </a:t>
            </a:r>
            <a:r>
              <a:rPr lang="de-DE" sz="2000" dirty="0" smtClean="0"/>
              <a:t>       17 Sustainable Development Goals  later this s month in </a:t>
            </a:r>
          </a:p>
          <a:p>
            <a:pPr marL="0" indent="0">
              <a:lnSpc>
                <a:spcPct val="110000"/>
              </a:lnSpc>
              <a:spcBef>
                <a:spcPts val="0"/>
              </a:spcBef>
              <a:buNone/>
            </a:pPr>
            <a:r>
              <a:rPr lang="de-DE" sz="2000" dirty="0"/>
              <a:t> </a:t>
            </a:r>
            <a:r>
              <a:rPr lang="de-DE" sz="2000" dirty="0" smtClean="0"/>
              <a:t>       New York the Summit will be held on Post-2015 Development</a:t>
            </a:r>
          </a:p>
          <a:p>
            <a:pPr marL="0" indent="0">
              <a:lnSpc>
                <a:spcPct val="110000"/>
              </a:lnSpc>
              <a:spcBef>
                <a:spcPts val="0"/>
              </a:spcBef>
              <a:buNone/>
            </a:pPr>
            <a:r>
              <a:rPr lang="de-DE" sz="2000"/>
              <a:t> </a:t>
            </a:r>
            <a:r>
              <a:rPr lang="de-DE" sz="2000" smtClean="0"/>
              <a:t>       Agenda. </a:t>
            </a:r>
            <a:endParaRPr lang="de-DE" sz="2000" dirty="0" smtClean="0"/>
          </a:p>
        </p:txBody>
      </p:sp>
      <p:pic>
        <p:nvPicPr>
          <p:cNvPr id="4" name="Picture 3" descr="NewIPENlogo.jpg"/>
          <p:cNvPicPr/>
          <p:nvPr/>
        </p:nvPicPr>
        <p:blipFill>
          <a:blip r:embed="rId2" cstate="print"/>
          <a:srcRect/>
          <a:stretch>
            <a:fillRect/>
          </a:stretch>
        </p:blipFill>
        <p:spPr bwMode="auto">
          <a:xfrm>
            <a:off x="6859732"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3813746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225630"/>
            <a:ext cx="8574087" cy="1638794"/>
          </a:xfrm>
        </p:spPr>
        <p:txBody>
          <a:bodyPr>
            <a:normAutofit fontScale="90000"/>
          </a:bodyPr>
          <a:lstStyle/>
          <a:p>
            <a:pPr algn="ctr"/>
            <a:r>
              <a:rPr lang="en-NZ" dirty="0" smtClean="0"/>
              <a:t> </a:t>
            </a:r>
            <a:r>
              <a:rPr lang="en-NZ" sz="3600" dirty="0" smtClean="0"/>
              <a:t>GUIDELINES  TO CREATE PRECAUTIONARY FRAMEWORK FOR  NANOMATERIALS</a:t>
            </a:r>
            <a:endParaRPr lang="en-NZ" sz="3600" dirty="0"/>
          </a:p>
        </p:txBody>
      </p:sp>
      <p:sp>
        <p:nvSpPr>
          <p:cNvPr id="3" name="Content Placeholder 2"/>
          <p:cNvSpPr>
            <a:spLocks noGrp="1"/>
          </p:cNvSpPr>
          <p:nvPr>
            <p:ph idx="1"/>
          </p:nvPr>
        </p:nvSpPr>
        <p:spPr>
          <a:xfrm>
            <a:off x="-95847" y="2196934"/>
            <a:ext cx="8574087" cy="4476998"/>
          </a:xfrm>
        </p:spPr>
        <p:txBody>
          <a:bodyPr>
            <a:normAutofit/>
          </a:bodyPr>
          <a:lstStyle/>
          <a:p>
            <a:pPr>
              <a:spcBef>
                <a:spcPts val="0"/>
              </a:spcBef>
              <a:buFont typeface="Wingdings" panose="05000000000000000000" pitchFamily="2" charset="2"/>
              <a:buChar char="Ø"/>
            </a:pPr>
            <a:r>
              <a:rPr lang="de-DE" sz="2800" dirty="0" smtClean="0"/>
              <a:t>More is required in terms of political will and financial commitments to implement the collaborative actions </a:t>
            </a:r>
            <a:r>
              <a:rPr lang="de-DE" sz="2800" dirty="0"/>
              <a:t>in the Global Plan of </a:t>
            </a:r>
            <a:r>
              <a:rPr lang="de-DE" sz="2800" dirty="0" smtClean="0"/>
              <a:t>Action that were recommended at ICCM3.</a:t>
            </a:r>
          </a:p>
          <a:p>
            <a:pPr>
              <a:spcBef>
                <a:spcPts val="0"/>
              </a:spcBef>
              <a:buFont typeface="Wingdings" panose="05000000000000000000" pitchFamily="2" charset="2"/>
              <a:buChar char="Ø"/>
            </a:pPr>
            <a:r>
              <a:rPr lang="de-DE" sz="2800" dirty="0" smtClean="0"/>
              <a:t>Discarded </a:t>
            </a:r>
            <a:r>
              <a:rPr lang="de-DE" sz="2800" dirty="0"/>
              <a:t>products containing nanomaterials need to be treated as </a:t>
            </a:r>
            <a:r>
              <a:rPr lang="de-DE" sz="2800" dirty="0" smtClean="0"/>
              <a:t>hazardous wastes using BAT-BEP, in</a:t>
            </a:r>
          </a:p>
          <a:p>
            <a:pPr marL="0" indent="0">
              <a:spcBef>
                <a:spcPts val="0"/>
              </a:spcBef>
              <a:buNone/>
            </a:pPr>
            <a:r>
              <a:rPr lang="de-DE" sz="2800" dirty="0" smtClean="0"/>
              <a:t>     parallel </a:t>
            </a:r>
            <a:r>
              <a:rPr lang="de-DE" sz="2800" dirty="0" smtClean="0"/>
              <a:t>with efforts to draft the </a:t>
            </a:r>
            <a:r>
              <a:rPr lang="de-DE" sz="2800" dirty="0" smtClean="0"/>
              <a:t>legal and </a:t>
            </a:r>
            <a:r>
              <a:rPr lang="de-DE" sz="2800" dirty="0" smtClean="0"/>
              <a:t>technical</a:t>
            </a:r>
          </a:p>
          <a:p>
            <a:pPr marL="0" indent="0">
              <a:spcBef>
                <a:spcPts val="0"/>
              </a:spcBef>
              <a:buNone/>
            </a:pPr>
            <a:r>
              <a:rPr lang="de-DE" sz="2800" dirty="0"/>
              <a:t> </a:t>
            </a:r>
            <a:r>
              <a:rPr lang="de-DE" sz="2800" dirty="0" smtClean="0"/>
              <a:t>   </a:t>
            </a:r>
            <a:r>
              <a:rPr lang="de-DE" sz="2800" dirty="0" smtClean="0"/>
              <a:t> </a:t>
            </a:r>
            <a:r>
              <a:rPr lang="de-DE" sz="2800" dirty="0" smtClean="0"/>
              <a:t>guidelines to establish a precautionary </a:t>
            </a:r>
            <a:endParaRPr lang="de-DE" sz="2800" dirty="0" smtClean="0"/>
          </a:p>
          <a:p>
            <a:pPr marL="0" indent="0">
              <a:spcBef>
                <a:spcPts val="0"/>
              </a:spcBef>
              <a:buNone/>
            </a:pPr>
            <a:r>
              <a:rPr lang="de-DE" sz="2800" dirty="0"/>
              <a:t> </a:t>
            </a:r>
            <a:r>
              <a:rPr lang="de-DE" sz="2800" dirty="0" smtClean="0"/>
              <a:t>   framework </a:t>
            </a:r>
            <a:r>
              <a:rPr lang="de-DE" sz="2800" dirty="0" smtClean="0"/>
              <a:t>for safer use.</a:t>
            </a:r>
          </a:p>
          <a:p>
            <a:pPr marL="0" indent="0">
              <a:spcBef>
                <a:spcPts val="0"/>
              </a:spcBef>
              <a:buNone/>
            </a:pPr>
            <a:r>
              <a:rPr lang="de-DE" sz="2800" dirty="0" smtClean="0"/>
              <a:t>    THANK </a:t>
            </a:r>
            <a:r>
              <a:rPr lang="de-DE" sz="2800" dirty="0" smtClean="0"/>
              <a:t>YOU FOR </a:t>
            </a:r>
            <a:r>
              <a:rPr lang="de-DE" sz="2800" dirty="0" smtClean="0"/>
              <a:t>LISTENING !</a:t>
            </a:r>
            <a:endParaRPr lang="de-DE" sz="2800" dirty="0" smtClean="0"/>
          </a:p>
          <a:p>
            <a:endParaRPr lang="en-NZ" dirty="0"/>
          </a:p>
        </p:txBody>
      </p:sp>
      <p:pic>
        <p:nvPicPr>
          <p:cNvPr id="4" name="Picture 3" descr="NewIPENlogo.jpg"/>
          <p:cNvPicPr/>
          <p:nvPr/>
        </p:nvPicPr>
        <p:blipFill>
          <a:blip r:embed="rId2" cstate="print"/>
          <a:srcRect/>
          <a:stretch>
            <a:fillRect/>
          </a:stretch>
        </p:blipFill>
        <p:spPr bwMode="auto">
          <a:xfrm>
            <a:off x="6845300"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499027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NZ" dirty="0" smtClean="0"/>
              <a:t>IPEN </a:t>
            </a:r>
            <a:r>
              <a:rPr lang="en-NZ" dirty="0" err="1" smtClean="0"/>
              <a:t>Nano</a:t>
            </a:r>
            <a:r>
              <a:rPr lang="en-NZ" dirty="0" smtClean="0"/>
              <a:t> Working Group</a:t>
            </a:r>
            <a:endParaRPr lang="en-NZ" dirty="0"/>
          </a:p>
        </p:txBody>
      </p:sp>
      <p:sp>
        <p:nvSpPr>
          <p:cNvPr id="3" name="Content Placeholder 2"/>
          <p:cNvSpPr>
            <a:spLocks noGrp="1"/>
          </p:cNvSpPr>
          <p:nvPr>
            <p:ph idx="1"/>
          </p:nvPr>
        </p:nvSpPr>
        <p:spPr>
          <a:xfrm>
            <a:off x="284164" y="1801091"/>
            <a:ext cx="8752958" cy="3483428"/>
          </a:xfrm>
        </p:spPr>
        <p:txBody>
          <a:bodyPr>
            <a:normAutofit fontScale="62500" lnSpcReduction="20000"/>
          </a:bodyPr>
          <a:lstStyle/>
          <a:p>
            <a:pPr>
              <a:buFont typeface="Wingdings" panose="05000000000000000000" pitchFamily="2" charset="2"/>
              <a:buChar char="Ø"/>
            </a:pPr>
            <a:r>
              <a:rPr lang="de-DE" sz="3400" dirty="0" smtClean="0"/>
              <a:t>IPEN (International POPs Elimination Network) is made up of over 800 international NGOs from 5 continents.  50 </a:t>
            </a:r>
            <a:r>
              <a:rPr lang="de-DE" sz="3400" dirty="0"/>
              <a:t>of </a:t>
            </a:r>
            <a:r>
              <a:rPr lang="de-DE" sz="3400" dirty="0" smtClean="0"/>
              <a:t>these, including </a:t>
            </a:r>
            <a:r>
              <a:rPr lang="de-DE" sz="3400" dirty="0"/>
              <a:t>several in the Asia-Pacific </a:t>
            </a:r>
            <a:r>
              <a:rPr lang="de-DE" sz="3400" dirty="0" smtClean="0"/>
              <a:t>Region,  </a:t>
            </a:r>
            <a:r>
              <a:rPr lang="de-DE" sz="3400" dirty="0"/>
              <a:t>belong </a:t>
            </a:r>
            <a:r>
              <a:rPr lang="de-DE" sz="3400" dirty="0" smtClean="0"/>
              <a:t>to IPEN‘s nano working group, set up in 2009. </a:t>
            </a:r>
          </a:p>
          <a:p>
            <a:pPr>
              <a:buFont typeface="Wingdings" panose="05000000000000000000" pitchFamily="2" charset="2"/>
              <a:buChar char="Ø"/>
            </a:pPr>
            <a:r>
              <a:rPr lang="de-DE" sz="3400" dirty="0" smtClean="0"/>
              <a:t>In 2013 the declaration </a:t>
            </a:r>
            <a:r>
              <a:rPr lang="de-DE" sz="3400" dirty="0"/>
              <a:t>formulated </a:t>
            </a:r>
            <a:r>
              <a:rPr lang="de-DE" sz="3400" dirty="0" smtClean="0"/>
              <a:t>about workeres health was formulated at </a:t>
            </a:r>
            <a:r>
              <a:rPr lang="de-DE" sz="3400" dirty="0"/>
              <a:t>a multi-stakeholder </a:t>
            </a:r>
            <a:r>
              <a:rPr lang="de-DE" sz="3400" dirty="0" smtClean="0"/>
              <a:t>meeting.  It is </a:t>
            </a:r>
            <a:r>
              <a:rPr lang="de-DE" sz="3400" dirty="0"/>
              <a:t>available here: </a:t>
            </a:r>
            <a:r>
              <a:rPr lang="de-DE" sz="3400" u="sng" dirty="0"/>
              <a:t>http://</a:t>
            </a:r>
            <a:r>
              <a:rPr lang="de-DE" sz="3400" u="sng" dirty="0" smtClean="0"/>
              <a:t>bit.ly/169xHWn). </a:t>
            </a:r>
            <a:r>
              <a:rPr lang="de-DE" sz="3400" dirty="0" smtClean="0"/>
              <a:t>   </a:t>
            </a:r>
            <a:endParaRPr lang="de-DE" sz="3400" dirty="0"/>
          </a:p>
          <a:p>
            <a:pPr>
              <a:buFont typeface="Wingdings" panose="05000000000000000000" pitchFamily="2" charset="2"/>
              <a:buChar char="Ø"/>
            </a:pPr>
            <a:r>
              <a:rPr lang="de-DE" sz="3400" dirty="0"/>
              <a:t>It called for a precautionary approach by all international organizations (including ILO, FAO, WHO )  and further called for industry to keep workers inform their workers with regard to </a:t>
            </a:r>
            <a:r>
              <a:rPr lang="de-DE" sz="3400" dirty="0" smtClean="0"/>
              <a:t>workplace use of nanomaterials.</a:t>
            </a:r>
            <a:endParaRPr lang="de-DE" sz="3000" dirty="0" smtClean="0"/>
          </a:p>
          <a:p>
            <a:endParaRPr lang="en-NZ" dirty="0"/>
          </a:p>
        </p:txBody>
      </p:sp>
      <p:pic>
        <p:nvPicPr>
          <p:cNvPr id="5" name="Picture 4" descr="NewIPENlogo.jpg"/>
          <p:cNvPicPr/>
          <p:nvPr/>
        </p:nvPicPr>
        <p:blipFill>
          <a:blip r:embed="rId2" cstate="print"/>
          <a:srcRect/>
          <a:stretch>
            <a:fillRect/>
          </a:stretch>
        </p:blipFill>
        <p:spPr bwMode="auto">
          <a:xfrm>
            <a:off x="6845300" y="5398532"/>
            <a:ext cx="2298700" cy="1368425"/>
          </a:xfrm>
          <a:prstGeom prst="rect">
            <a:avLst/>
          </a:prstGeom>
          <a:noFill/>
          <a:ln w="9525">
            <a:noFill/>
            <a:miter lim="800000"/>
            <a:headEnd/>
            <a:tailEnd/>
          </a:ln>
        </p:spPr>
      </p:pic>
      <p:sp>
        <p:nvSpPr>
          <p:cNvPr id="6" name="TextBox 5"/>
          <p:cNvSpPr txBox="1"/>
          <p:nvPr/>
        </p:nvSpPr>
        <p:spPr>
          <a:xfrm>
            <a:off x="9262753" y="4251366"/>
            <a:ext cx="184731" cy="369332"/>
          </a:xfrm>
          <a:prstGeom prst="rect">
            <a:avLst/>
          </a:prstGeom>
          <a:noFill/>
        </p:spPr>
        <p:txBody>
          <a:bodyPr wrap="none" rtlCol="0">
            <a:spAutoFit/>
          </a:bodyPr>
          <a:lstStyle/>
          <a:p>
            <a:endParaRPr lang="en-NZ" dirty="0">
              <a:solidFill>
                <a:prstClr val="black"/>
              </a:solidFill>
            </a:endParaRPr>
          </a:p>
        </p:txBody>
      </p:sp>
    </p:spTree>
    <p:extLst>
      <p:ext uri="{BB962C8B-B14F-4D97-AF65-F5344CB8AC3E}">
        <p14:creationId xmlns:p14="http://schemas.microsoft.com/office/powerpoint/2010/main" val="404842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smtClean="0"/>
              <a:t>IPEN Information Booklet</a:t>
            </a:r>
            <a:endParaRPr lang="de-DE" dirty="0"/>
          </a:p>
        </p:txBody>
      </p:sp>
      <p:sp>
        <p:nvSpPr>
          <p:cNvPr id="3" name="Inhaltsplatzhalter 2"/>
          <p:cNvSpPr>
            <a:spLocks noGrp="1"/>
          </p:cNvSpPr>
          <p:nvPr>
            <p:ph idx="1"/>
          </p:nvPr>
        </p:nvSpPr>
        <p:spPr>
          <a:xfrm>
            <a:off x="155223" y="2133600"/>
            <a:ext cx="8703028" cy="3992563"/>
          </a:xfrm>
        </p:spPr>
        <p:txBody>
          <a:bodyPr>
            <a:normAutofit/>
          </a:bodyPr>
          <a:lstStyle/>
          <a:p>
            <a:pPr>
              <a:buFont typeface="Wingdings" panose="05000000000000000000" pitchFamily="2" charset="2"/>
              <a:buChar char="Ø"/>
            </a:pPr>
            <a:r>
              <a:rPr lang="de-DE" sz="2800" dirty="0" smtClean="0"/>
              <a:t>IPEN has prepared an </a:t>
            </a:r>
            <a:r>
              <a:rPr lang="de-DE" sz="2800" dirty="0"/>
              <a:t>information booklet </a:t>
            </a:r>
            <a:r>
              <a:rPr lang="de-DE" sz="2800" dirty="0" smtClean="0"/>
              <a:t>entitled „The Social </a:t>
            </a:r>
            <a:r>
              <a:rPr lang="de-DE" sz="2800" dirty="0"/>
              <a:t>and </a:t>
            </a:r>
            <a:r>
              <a:rPr lang="de-DE" sz="2800" dirty="0" smtClean="0"/>
              <a:t>Environmental Implications </a:t>
            </a:r>
            <a:r>
              <a:rPr lang="de-DE" sz="2800" dirty="0"/>
              <a:t>of </a:t>
            </a:r>
            <a:r>
              <a:rPr lang="de-DE" sz="2800" dirty="0" smtClean="0"/>
              <a:t>Nanotechnology Development </a:t>
            </a:r>
            <a:r>
              <a:rPr lang="de-DE" sz="2800" dirty="0"/>
              <a:t>in </a:t>
            </a:r>
            <a:r>
              <a:rPr lang="de-DE" sz="2800" dirty="0" smtClean="0"/>
              <a:t>Asia-Pacific“, covering each of the  five sub-regions.  It is available for downloading from the sites below: </a:t>
            </a:r>
          </a:p>
          <a:p>
            <a:pPr>
              <a:buFont typeface="Wingdings" panose="05000000000000000000" pitchFamily="2" charset="2"/>
              <a:buChar char="Ø"/>
            </a:pPr>
            <a:r>
              <a:rPr lang="de-DE" sz="2800" u="sng" dirty="0" smtClean="0">
                <a:hlinkClick r:id="rId2"/>
              </a:rPr>
              <a:t>http</a:t>
            </a:r>
            <a:r>
              <a:rPr lang="de-DE" sz="2800" u="sng" dirty="0">
                <a:hlinkClick r:id="rId2"/>
              </a:rPr>
              <a:t>://ipen.org/pdfs/nano_booklet_sept_5.pdf </a:t>
            </a:r>
            <a:r>
              <a:rPr lang="de-DE" sz="2800" u="sng" dirty="0" smtClean="0">
                <a:hlinkClick r:id="rId3"/>
              </a:rPr>
              <a:t>http</a:t>
            </a:r>
            <a:r>
              <a:rPr lang="de-DE" sz="2800" u="sng" dirty="0">
                <a:hlinkClick r:id="rId3"/>
              </a:rPr>
              <a:t>://www.ipen.org/pdfs/Nanotechnology_en.pdf</a:t>
            </a:r>
            <a:r>
              <a:rPr lang="de-DE" sz="2800" u="sng" dirty="0" smtClean="0">
                <a:hlinkClick r:id="rId3"/>
              </a:rPr>
              <a:t>)</a:t>
            </a:r>
          </a:p>
          <a:p>
            <a:pPr>
              <a:buNone/>
            </a:pPr>
            <a:endParaRPr lang="de-DE" sz="2800" dirty="0" smtClean="0">
              <a:hlinkClick r:id="rId3"/>
            </a:endParaRPr>
          </a:p>
        </p:txBody>
      </p:sp>
      <p:pic>
        <p:nvPicPr>
          <p:cNvPr id="4" name="Picture 3" descr="NewIPENlogo.jpg"/>
          <p:cNvPicPr/>
          <p:nvPr/>
        </p:nvPicPr>
        <p:blipFill>
          <a:blip r:embed="rId4" cstate="print"/>
          <a:srcRect/>
          <a:stretch>
            <a:fillRect/>
          </a:stretch>
        </p:blipFill>
        <p:spPr bwMode="auto">
          <a:xfrm>
            <a:off x="6845300"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3736858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84163" y="0"/>
            <a:ext cx="8574087" cy="967840"/>
          </a:xfrm>
        </p:spPr>
        <p:txBody>
          <a:bodyPr/>
          <a:lstStyle/>
          <a:p>
            <a:pPr algn="ctr"/>
            <a:r>
              <a:rPr lang="de-DE" dirty="0" smtClean="0"/>
              <a:t>IMPORTANCE   OF  SAICM   FORUM</a:t>
            </a:r>
            <a:endParaRPr lang="de-DE" dirty="0"/>
          </a:p>
        </p:txBody>
      </p:sp>
      <p:sp>
        <p:nvSpPr>
          <p:cNvPr id="3" name="Inhaltsplatzhalter 2"/>
          <p:cNvSpPr>
            <a:spLocks noGrp="1"/>
          </p:cNvSpPr>
          <p:nvPr>
            <p:ph idx="1"/>
          </p:nvPr>
        </p:nvSpPr>
        <p:spPr>
          <a:xfrm>
            <a:off x="284163" y="1724890"/>
            <a:ext cx="8574087" cy="5133109"/>
          </a:xfrm>
        </p:spPr>
        <p:txBody>
          <a:bodyPr>
            <a:normAutofit lnSpcReduction="10000"/>
          </a:bodyPr>
          <a:lstStyle/>
          <a:p>
            <a:pPr>
              <a:buFont typeface="Wingdings" panose="05000000000000000000" pitchFamily="2" charset="2"/>
              <a:buChar char="Ø"/>
            </a:pPr>
            <a:r>
              <a:rPr lang="de-DE" sz="2800" dirty="0" smtClean="0"/>
              <a:t>SAICM </a:t>
            </a:r>
            <a:r>
              <a:rPr lang="de-DE" sz="2800" dirty="0"/>
              <a:t>has </a:t>
            </a:r>
            <a:r>
              <a:rPr lang="de-DE" sz="2800" dirty="0" smtClean="0"/>
              <a:t>provided the only global </a:t>
            </a:r>
            <a:r>
              <a:rPr lang="de-DE" sz="2800" dirty="0"/>
              <a:t>forum </a:t>
            </a:r>
            <a:r>
              <a:rPr lang="de-DE" sz="2800" dirty="0" smtClean="0"/>
              <a:t>for discussion of nanomaterials and related issues among Small Island Developing States, developing </a:t>
            </a:r>
            <a:r>
              <a:rPr lang="de-DE" sz="2800" dirty="0"/>
              <a:t>countries and countries with economies in transition</a:t>
            </a:r>
            <a:r>
              <a:rPr lang="de-DE" sz="2800" dirty="0" smtClean="0"/>
              <a:t>.</a:t>
            </a:r>
          </a:p>
          <a:p>
            <a:pPr>
              <a:buFont typeface="Wingdings" panose="05000000000000000000" pitchFamily="2" charset="2"/>
              <a:buChar char="Ø"/>
            </a:pPr>
            <a:r>
              <a:rPr lang="de-DE" sz="2800" dirty="0" smtClean="0"/>
              <a:t>Notable achievements have been  the reports  on nanomaterials presented </a:t>
            </a:r>
            <a:r>
              <a:rPr lang="de-DE" sz="2800" dirty="0"/>
              <a:t>to </a:t>
            </a:r>
            <a:r>
              <a:rPr lang="de-DE" sz="2800" dirty="0" smtClean="0"/>
              <a:t>SAICM OEWG1 </a:t>
            </a:r>
            <a:r>
              <a:rPr lang="de-DE" sz="2800" dirty="0"/>
              <a:t>and </a:t>
            </a:r>
            <a:r>
              <a:rPr lang="de-DE" sz="2800" dirty="0" smtClean="0"/>
              <a:t>ICCM3 and </a:t>
            </a:r>
            <a:r>
              <a:rPr lang="de-DE" sz="2800" dirty="0"/>
              <a:t>the </a:t>
            </a:r>
            <a:r>
              <a:rPr lang="de-DE" sz="2800" dirty="0" smtClean="0"/>
              <a:t>inclusion of </a:t>
            </a:r>
            <a:r>
              <a:rPr lang="de-DE" sz="2800" dirty="0"/>
              <a:t>nano specific activities in the Global Plan of </a:t>
            </a:r>
            <a:r>
              <a:rPr lang="de-DE" sz="2800" dirty="0" smtClean="0"/>
              <a:t>Action</a:t>
            </a:r>
            <a:r>
              <a:rPr lang="de-DE" sz="2800" dirty="0" smtClean="0"/>
              <a:t>.</a:t>
            </a:r>
          </a:p>
          <a:p>
            <a:pPr>
              <a:lnSpc>
                <a:spcPct val="110000"/>
              </a:lnSpc>
              <a:spcBef>
                <a:spcPts val="0"/>
              </a:spcBef>
              <a:buFont typeface="Wingdings" panose="05000000000000000000" pitchFamily="2" charset="2"/>
              <a:buChar char="Ø"/>
            </a:pPr>
            <a:r>
              <a:rPr lang="de-DE" sz="2800" dirty="0" smtClean="0"/>
              <a:t>Thanks to UNITAR for enabling partici-</a:t>
            </a:r>
          </a:p>
          <a:p>
            <a:pPr marL="0" indent="0">
              <a:lnSpc>
                <a:spcPct val="110000"/>
              </a:lnSpc>
              <a:spcBef>
                <a:spcPts val="0"/>
              </a:spcBef>
              <a:buNone/>
            </a:pPr>
            <a:r>
              <a:rPr lang="de-DE" sz="2800" dirty="0" smtClean="0"/>
              <a:t>      pation of Civil Society, and to NANOTEC</a:t>
            </a:r>
          </a:p>
          <a:p>
            <a:pPr marL="0" indent="0">
              <a:lnSpc>
                <a:spcPct val="110000"/>
              </a:lnSpc>
              <a:spcBef>
                <a:spcPts val="0"/>
              </a:spcBef>
              <a:buNone/>
            </a:pPr>
            <a:r>
              <a:rPr lang="de-DE" sz="2800" dirty="0" smtClean="0"/>
              <a:t>      for our excellent meeting arrangements</a:t>
            </a:r>
          </a:p>
          <a:p>
            <a:pPr>
              <a:buFont typeface="Wingdings" panose="05000000000000000000" pitchFamily="2" charset="2"/>
              <a:buChar char="Ø"/>
            </a:pPr>
            <a:endParaRPr lang="de-DE" sz="2800" dirty="0" smtClean="0"/>
          </a:p>
        </p:txBody>
      </p:sp>
      <p:pic>
        <p:nvPicPr>
          <p:cNvPr id="4" name="Picture 3" descr="NewIPENlogo.jpg"/>
          <p:cNvPicPr/>
          <p:nvPr/>
        </p:nvPicPr>
        <p:blipFill>
          <a:blip r:embed="rId2" cstate="print"/>
          <a:srcRect/>
          <a:stretch>
            <a:fillRect/>
          </a:stretch>
        </p:blipFill>
        <p:spPr bwMode="auto">
          <a:xfrm>
            <a:off x="6845300"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634866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0" y="1"/>
            <a:ext cx="9143999" cy="2618508"/>
          </a:xfrm>
        </p:spPr>
        <p:txBody>
          <a:bodyPr>
            <a:normAutofit/>
          </a:bodyPr>
          <a:lstStyle/>
          <a:p>
            <a:pPr algn="ctr"/>
            <a:r>
              <a:rPr lang="de-DE" sz="3600" dirty="0"/>
              <a:t>G</a:t>
            </a:r>
            <a:r>
              <a:rPr lang="de-DE" sz="3600" dirty="0" smtClean="0"/>
              <a:t>reat Expectations for </a:t>
            </a:r>
            <a:br>
              <a:rPr lang="de-DE" sz="3600" dirty="0" smtClean="0"/>
            </a:br>
            <a:r>
              <a:rPr lang="de-DE" sz="3600" dirty="0" smtClean="0"/>
              <a:t>Use of Nanotechnology – And Reality Check</a:t>
            </a:r>
            <a:r>
              <a:rPr lang="de-DE" dirty="0" smtClean="0"/>
              <a:t/>
            </a:r>
            <a:br>
              <a:rPr lang="de-DE" dirty="0" smtClean="0"/>
            </a:br>
            <a:endParaRPr lang="de-DE" dirty="0"/>
          </a:p>
        </p:txBody>
      </p:sp>
      <p:sp>
        <p:nvSpPr>
          <p:cNvPr id="4" name="Textfeld 3"/>
          <p:cNvSpPr txBox="1"/>
          <p:nvPr/>
        </p:nvSpPr>
        <p:spPr>
          <a:xfrm>
            <a:off x="0" y="2172222"/>
            <a:ext cx="9143999" cy="4899803"/>
          </a:xfrm>
          <a:prstGeom prst="rect">
            <a:avLst/>
          </a:prstGeom>
          <a:noFill/>
        </p:spPr>
        <p:txBody>
          <a:bodyPr wrap="square" rtlCol="0">
            <a:spAutoFit/>
          </a:bodyPr>
          <a:lstStyle/>
          <a:p>
            <a:pPr marL="457200" indent="-457200">
              <a:lnSpc>
                <a:spcPct val="90000"/>
              </a:lnSpc>
              <a:buFont typeface="Wingdings" panose="05000000000000000000" pitchFamily="2" charset="2"/>
              <a:buChar char="Ø"/>
              <a:defRPr/>
            </a:pPr>
            <a:r>
              <a:rPr lang="de-DE" sz="2400" dirty="0" smtClean="0">
                <a:solidFill>
                  <a:prstClr val="black"/>
                </a:solidFill>
              </a:rPr>
              <a:t>Initially, nanotechnology offered technical solutions to environmental </a:t>
            </a:r>
            <a:r>
              <a:rPr lang="de-DE" sz="2400" dirty="0" smtClean="0">
                <a:solidFill>
                  <a:prstClr val="black"/>
                </a:solidFill>
              </a:rPr>
              <a:t>issues.   Suggested </a:t>
            </a:r>
            <a:r>
              <a:rPr lang="de-DE" sz="2400" dirty="0" smtClean="0">
                <a:solidFill>
                  <a:prstClr val="black"/>
                </a:solidFill>
              </a:rPr>
              <a:t>applications included remediation of contaminated </a:t>
            </a:r>
            <a:r>
              <a:rPr lang="en-US" sz="2400" dirty="0" smtClean="0">
                <a:solidFill>
                  <a:prstClr val="black"/>
                </a:solidFill>
              </a:rPr>
              <a:t>soils e.g</a:t>
            </a:r>
            <a:r>
              <a:rPr lang="en-US" sz="2400" dirty="0">
                <a:solidFill>
                  <a:prstClr val="black"/>
                </a:solidFill>
              </a:rPr>
              <a:t>. zero-</a:t>
            </a:r>
            <a:r>
              <a:rPr lang="en-US" sz="2400" dirty="0" err="1">
                <a:solidFill>
                  <a:prstClr val="black"/>
                </a:solidFill>
              </a:rPr>
              <a:t>valent</a:t>
            </a:r>
            <a:r>
              <a:rPr lang="en-US" sz="2400" dirty="0">
                <a:solidFill>
                  <a:prstClr val="black"/>
                </a:solidFill>
              </a:rPr>
              <a:t> iron</a:t>
            </a:r>
            <a:r>
              <a:rPr lang="en-US" sz="2400" dirty="0" smtClean="0">
                <a:solidFill>
                  <a:prstClr val="black"/>
                </a:solidFill>
              </a:rPr>
              <a:t>); </a:t>
            </a:r>
            <a:r>
              <a:rPr lang="en-US" sz="2400" dirty="0">
                <a:solidFill>
                  <a:prstClr val="black"/>
                </a:solidFill>
              </a:rPr>
              <a:t>cheap potable water </a:t>
            </a:r>
            <a:r>
              <a:rPr lang="en-US" sz="2400" dirty="0" smtClean="0">
                <a:solidFill>
                  <a:prstClr val="black"/>
                </a:solidFill>
              </a:rPr>
              <a:t>treatment; </a:t>
            </a:r>
            <a:r>
              <a:rPr lang="en-US" sz="2400" dirty="0">
                <a:solidFill>
                  <a:prstClr val="black"/>
                </a:solidFill>
              </a:rPr>
              <a:t>effective wastewater </a:t>
            </a:r>
            <a:r>
              <a:rPr lang="en-US" sz="2400" dirty="0" smtClean="0">
                <a:solidFill>
                  <a:prstClr val="black"/>
                </a:solidFill>
              </a:rPr>
              <a:t>treatments; </a:t>
            </a:r>
            <a:r>
              <a:rPr lang="en-US" sz="2400" dirty="0">
                <a:solidFill>
                  <a:prstClr val="black"/>
                </a:solidFill>
              </a:rPr>
              <a:t>energy production and </a:t>
            </a:r>
            <a:r>
              <a:rPr lang="en-US" sz="2400" dirty="0" smtClean="0">
                <a:solidFill>
                  <a:prstClr val="black"/>
                </a:solidFill>
              </a:rPr>
              <a:t>storage; delivery of medical drugs in cancer </a:t>
            </a:r>
            <a:r>
              <a:rPr lang="en-US" sz="2400" dirty="0" smtClean="0">
                <a:solidFill>
                  <a:prstClr val="black"/>
                </a:solidFill>
              </a:rPr>
              <a:t>treatment.</a:t>
            </a:r>
          </a:p>
          <a:p>
            <a:pPr marL="457200" indent="-457200">
              <a:lnSpc>
                <a:spcPct val="90000"/>
              </a:lnSpc>
              <a:buFont typeface="Wingdings" panose="05000000000000000000" pitchFamily="2" charset="2"/>
              <a:buChar char="Ø"/>
              <a:defRPr/>
            </a:pPr>
            <a:r>
              <a:rPr lang="en-US" sz="2400" dirty="0" smtClean="0">
                <a:solidFill>
                  <a:prstClr val="black"/>
                </a:solidFill>
              </a:rPr>
              <a:t>In </a:t>
            </a:r>
            <a:r>
              <a:rPr lang="en-US" sz="2400" dirty="0" smtClean="0">
                <a:solidFill>
                  <a:prstClr val="black"/>
                </a:solidFill>
              </a:rPr>
              <a:t>reality  </a:t>
            </a:r>
            <a:r>
              <a:rPr lang="en-US" sz="2400" dirty="0">
                <a:solidFill>
                  <a:prstClr val="black"/>
                </a:solidFill>
              </a:rPr>
              <a:t>the applications have been mostly </a:t>
            </a:r>
            <a:endParaRPr lang="en-US" sz="2400" dirty="0" smtClean="0">
              <a:solidFill>
                <a:prstClr val="black"/>
              </a:solidFill>
            </a:endParaRPr>
          </a:p>
          <a:p>
            <a:pPr>
              <a:lnSpc>
                <a:spcPct val="90000"/>
              </a:lnSpc>
              <a:defRPr/>
            </a:pPr>
            <a:r>
              <a:rPr lang="en-US" sz="2400" dirty="0">
                <a:solidFill>
                  <a:prstClr val="black"/>
                </a:solidFill>
              </a:rPr>
              <a:t> </a:t>
            </a:r>
            <a:r>
              <a:rPr lang="en-US" sz="2400" dirty="0" smtClean="0">
                <a:solidFill>
                  <a:prstClr val="black"/>
                </a:solidFill>
              </a:rPr>
              <a:t>      product-oriented </a:t>
            </a:r>
            <a:r>
              <a:rPr lang="en-US" sz="2400" dirty="0">
                <a:solidFill>
                  <a:prstClr val="black"/>
                </a:solidFill>
              </a:rPr>
              <a:t>e.g. odorless and stain </a:t>
            </a:r>
            <a:endParaRPr lang="en-US" sz="2400" dirty="0" smtClean="0">
              <a:solidFill>
                <a:prstClr val="black"/>
              </a:solidFill>
            </a:endParaRPr>
          </a:p>
          <a:p>
            <a:pPr>
              <a:lnSpc>
                <a:spcPct val="90000"/>
              </a:lnSpc>
              <a:defRPr/>
            </a:pPr>
            <a:r>
              <a:rPr lang="en-US" sz="2400" dirty="0">
                <a:solidFill>
                  <a:prstClr val="black"/>
                </a:solidFill>
              </a:rPr>
              <a:t> </a:t>
            </a:r>
            <a:r>
              <a:rPr lang="en-US" sz="2400" dirty="0" smtClean="0">
                <a:solidFill>
                  <a:prstClr val="black"/>
                </a:solidFill>
              </a:rPr>
              <a:t>      resistant </a:t>
            </a:r>
            <a:r>
              <a:rPr lang="en-US" sz="2400" dirty="0">
                <a:solidFill>
                  <a:prstClr val="black"/>
                </a:solidFill>
              </a:rPr>
              <a:t>textiles, cosmetics, better </a:t>
            </a:r>
            <a:r>
              <a:rPr lang="en-US" sz="2400" dirty="0" smtClean="0">
                <a:solidFill>
                  <a:prstClr val="black"/>
                </a:solidFill>
              </a:rPr>
              <a:t>performing</a:t>
            </a:r>
          </a:p>
          <a:p>
            <a:pPr>
              <a:lnSpc>
                <a:spcPct val="90000"/>
              </a:lnSpc>
              <a:defRPr/>
            </a:pPr>
            <a:r>
              <a:rPr lang="en-US" sz="2400" dirty="0">
                <a:solidFill>
                  <a:prstClr val="black"/>
                </a:solidFill>
              </a:rPr>
              <a:t> </a:t>
            </a:r>
            <a:r>
              <a:rPr lang="en-US" sz="2400" dirty="0" smtClean="0">
                <a:solidFill>
                  <a:prstClr val="black"/>
                </a:solidFill>
              </a:rPr>
              <a:t>      </a:t>
            </a:r>
            <a:r>
              <a:rPr lang="en-US" sz="2400" dirty="0">
                <a:solidFill>
                  <a:prstClr val="black"/>
                </a:solidFill>
              </a:rPr>
              <a:t>sport equipment etc</a:t>
            </a:r>
            <a:r>
              <a:rPr lang="en-US" sz="2400" dirty="0" smtClean="0">
                <a:solidFill>
                  <a:prstClr val="black"/>
                </a:solidFill>
              </a:rPr>
              <a:t>…</a:t>
            </a:r>
          </a:p>
          <a:p>
            <a:pPr marL="342900" indent="-342900">
              <a:lnSpc>
                <a:spcPct val="90000"/>
              </a:lnSpc>
              <a:buFont typeface="Wingdings" panose="05000000000000000000" pitchFamily="2" charset="2"/>
              <a:buChar char="Ø"/>
              <a:defRPr/>
            </a:pPr>
            <a:r>
              <a:rPr lang="en-US" sz="2400" dirty="0" smtClean="0">
                <a:solidFill>
                  <a:prstClr val="black"/>
                </a:solidFill>
              </a:rPr>
              <a:t>The rationale for governments to use </a:t>
            </a:r>
            <a:r>
              <a:rPr lang="en-US" sz="2400" dirty="0" err="1" smtClean="0">
                <a:solidFill>
                  <a:prstClr val="black"/>
                </a:solidFill>
              </a:rPr>
              <a:t>nano</a:t>
            </a:r>
            <a:endParaRPr lang="en-US" sz="2400" dirty="0" smtClean="0">
              <a:solidFill>
                <a:prstClr val="black"/>
              </a:solidFill>
            </a:endParaRPr>
          </a:p>
          <a:p>
            <a:pPr>
              <a:lnSpc>
                <a:spcPct val="90000"/>
              </a:lnSpc>
              <a:defRPr/>
            </a:pPr>
            <a:r>
              <a:rPr lang="en-US" sz="2400" dirty="0">
                <a:solidFill>
                  <a:prstClr val="black"/>
                </a:solidFill>
              </a:rPr>
              <a:t> </a:t>
            </a:r>
            <a:r>
              <a:rPr lang="en-US" sz="2400" dirty="0" smtClean="0">
                <a:solidFill>
                  <a:prstClr val="black"/>
                </a:solidFill>
              </a:rPr>
              <a:t>    solutions is avoidance of future budgetary costs</a:t>
            </a:r>
          </a:p>
          <a:p>
            <a:pPr>
              <a:lnSpc>
                <a:spcPct val="90000"/>
              </a:lnSpc>
              <a:defRPr/>
            </a:pPr>
            <a:r>
              <a:rPr lang="en-US" sz="2400" dirty="0">
                <a:solidFill>
                  <a:prstClr val="black"/>
                </a:solidFill>
              </a:rPr>
              <a:t> </a:t>
            </a:r>
            <a:r>
              <a:rPr lang="en-US" sz="2400" dirty="0" smtClean="0">
                <a:solidFill>
                  <a:prstClr val="black"/>
                </a:solidFill>
              </a:rPr>
              <a:t>    caused by</a:t>
            </a:r>
            <a:r>
              <a:rPr lang="en-US" sz="2400" dirty="0" smtClean="0">
                <a:solidFill>
                  <a:prstClr val="black"/>
                </a:solidFill>
              </a:rPr>
              <a:t> poor health and ecosystem damage.</a:t>
            </a:r>
            <a:endParaRPr lang="en-US" sz="2400" dirty="0">
              <a:solidFill>
                <a:prstClr val="black"/>
              </a:solidFill>
            </a:endParaRPr>
          </a:p>
          <a:p>
            <a:pPr>
              <a:lnSpc>
                <a:spcPct val="90000"/>
              </a:lnSpc>
              <a:defRPr/>
            </a:pPr>
            <a:endParaRPr lang="en-US" sz="2800" dirty="0">
              <a:solidFill>
                <a:prstClr val="black"/>
              </a:solidFill>
            </a:endParaRPr>
          </a:p>
          <a:p>
            <a:endParaRPr lang="de-DE" sz="2800" dirty="0" smtClean="0">
              <a:solidFill>
                <a:prstClr val="black"/>
              </a:solidFill>
            </a:endParaRPr>
          </a:p>
        </p:txBody>
      </p:sp>
      <p:pic>
        <p:nvPicPr>
          <p:cNvPr id="5" name="Picture 4" descr="NewIPENlogo.jpg"/>
          <p:cNvPicPr/>
          <p:nvPr/>
        </p:nvPicPr>
        <p:blipFill>
          <a:blip r:embed="rId2" cstate="print"/>
          <a:srcRect/>
          <a:stretch>
            <a:fillRect/>
          </a:stretch>
        </p:blipFill>
        <p:spPr bwMode="auto">
          <a:xfrm>
            <a:off x="6352886" y="4760623"/>
            <a:ext cx="2298700" cy="1368425"/>
          </a:xfrm>
          <a:prstGeom prst="rect">
            <a:avLst/>
          </a:prstGeom>
          <a:noFill/>
          <a:ln w="9525">
            <a:noFill/>
            <a:miter lim="800000"/>
            <a:headEnd/>
            <a:tailEnd/>
          </a:ln>
        </p:spPr>
      </p:pic>
    </p:spTree>
    <p:extLst>
      <p:ext uri="{BB962C8B-B14F-4D97-AF65-F5344CB8AC3E}">
        <p14:creationId xmlns:p14="http://schemas.microsoft.com/office/powerpoint/2010/main" val="3563018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 y="-617516"/>
            <a:ext cx="9143999" cy="2618508"/>
          </a:xfrm>
        </p:spPr>
        <p:txBody>
          <a:bodyPr>
            <a:normAutofit/>
          </a:bodyPr>
          <a:lstStyle/>
          <a:p>
            <a:pPr algn="ctr"/>
            <a:r>
              <a:rPr lang="de-DE" sz="3600" dirty="0" smtClean="0"/>
              <a:t>Reasons for Caution With Regard</a:t>
            </a:r>
            <a:br>
              <a:rPr lang="de-DE" sz="3600" dirty="0" smtClean="0"/>
            </a:br>
            <a:r>
              <a:rPr lang="de-DE" sz="3600" dirty="0" smtClean="0"/>
              <a:t>to Manufactured nanomaterials </a:t>
            </a:r>
            <a:endParaRPr lang="de-DE" dirty="0"/>
          </a:p>
        </p:txBody>
      </p:sp>
      <p:sp>
        <p:nvSpPr>
          <p:cNvPr id="4" name="Textfeld 3"/>
          <p:cNvSpPr txBox="1"/>
          <p:nvPr/>
        </p:nvSpPr>
        <p:spPr>
          <a:xfrm>
            <a:off x="110493" y="2143496"/>
            <a:ext cx="8665371" cy="5816977"/>
          </a:xfrm>
          <a:prstGeom prst="rect">
            <a:avLst/>
          </a:prstGeom>
          <a:noFill/>
        </p:spPr>
        <p:txBody>
          <a:bodyPr wrap="square" rtlCol="0">
            <a:spAutoFit/>
          </a:bodyPr>
          <a:lstStyle/>
          <a:p>
            <a:pPr marL="457200" indent="-457200">
              <a:buFont typeface="Wingdings" panose="05000000000000000000" pitchFamily="2" charset="2"/>
              <a:buChar char="Ø"/>
            </a:pPr>
            <a:r>
              <a:rPr lang="de-DE" sz="2000" dirty="0" smtClean="0"/>
              <a:t>HazMat suits and hermetically-sealed laboratories required when working with nanomaterials because of the danger of ingesting nanoparticles</a:t>
            </a:r>
          </a:p>
          <a:p>
            <a:pPr marL="457200" indent="-457200">
              <a:buFont typeface="Wingdings" panose="05000000000000000000" pitchFamily="2" charset="2"/>
              <a:buChar char="Ø"/>
            </a:pPr>
            <a:r>
              <a:rPr lang="de-DE" sz="2000" dirty="0" smtClean="0"/>
              <a:t>Toxicology of manufactured nanoparticles to human health and the environment varies greatly when comparing the bulk form with the manufactured nanomaterial e.g. titanium dioxide</a:t>
            </a:r>
          </a:p>
          <a:p>
            <a:pPr marL="457200" indent="-457200">
              <a:buFont typeface="Wingdings" panose="05000000000000000000" pitchFamily="2" charset="2"/>
              <a:buChar char="Ø"/>
            </a:pPr>
            <a:r>
              <a:rPr lang="de-DE" sz="2000" dirty="0"/>
              <a:t>Some carbon nanotubes act like asbestos</a:t>
            </a:r>
          </a:p>
          <a:p>
            <a:pPr marL="457200" indent="-457200">
              <a:buFont typeface="Wingdings" panose="05000000000000000000" pitchFamily="2" charset="2"/>
              <a:buChar char="Ø"/>
            </a:pPr>
            <a:r>
              <a:rPr lang="de-DE" sz="2000" dirty="0" smtClean="0"/>
              <a:t>Some </a:t>
            </a:r>
            <a:r>
              <a:rPr lang="de-DE" sz="2000" dirty="0"/>
              <a:t>nanoparticles have shown </a:t>
            </a:r>
            <a:r>
              <a:rPr lang="de-DE" sz="2000" dirty="0" smtClean="0"/>
              <a:t>severe toxicity to </a:t>
            </a:r>
            <a:r>
              <a:rPr lang="de-DE" sz="2000" dirty="0"/>
              <a:t>fish species and </a:t>
            </a:r>
            <a:endParaRPr lang="de-DE" sz="2000" dirty="0" smtClean="0"/>
          </a:p>
          <a:p>
            <a:r>
              <a:rPr lang="de-DE" sz="2000" dirty="0"/>
              <a:t> </a:t>
            </a:r>
            <a:r>
              <a:rPr lang="de-DE" sz="2000" dirty="0" smtClean="0"/>
              <a:t>       freshwater </a:t>
            </a:r>
            <a:r>
              <a:rPr lang="de-DE" sz="2000" dirty="0"/>
              <a:t>ecosystems</a:t>
            </a:r>
          </a:p>
          <a:p>
            <a:pPr marL="457200" indent="-457200">
              <a:buFont typeface="Wingdings" panose="05000000000000000000" pitchFamily="2" charset="2"/>
              <a:buChar char="Ø"/>
            </a:pPr>
            <a:r>
              <a:rPr lang="de-DE" sz="2000" dirty="0" smtClean="0"/>
              <a:t>Exposure </a:t>
            </a:r>
            <a:r>
              <a:rPr lang="de-DE" sz="2000" dirty="0"/>
              <a:t>to silver nanoparticles in young males </a:t>
            </a:r>
            <a:r>
              <a:rPr lang="de-DE" sz="2000" dirty="0" smtClean="0"/>
              <a:t>affects</a:t>
            </a:r>
          </a:p>
          <a:p>
            <a:r>
              <a:rPr lang="de-DE" sz="2000" dirty="0"/>
              <a:t> </a:t>
            </a:r>
            <a:r>
              <a:rPr lang="de-DE" sz="2000" dirty="0" smtClean="0"/>
              <a:t>        </a:t>
            </a:r>
            <a:r>
              <a:rPr lang="de-DE" sz="2000" dirty="0"/>
              <a:t>sperm quality</a:t>
            </a:r>
          </a:p>
          <a:p>
            <a:pPr marL="457200" indent="-457200">
              <a:buFont typeface="Wingdings" panose="05000000000000000000" pitchFamily="2" charset="2"/>
              <a:buChar char="Ø"/>
            </a:pPr>
            <a:r>
              <a:rPr lang="de-DE" sz="2000" dirty="0"/>
              <a:t>Some nanoparticles </a:t>
            </a:r>
            <a:r>
              <a:rPr lang="de-DE" sz="2000" dirty="0" smtClean="0"/>
              <a:t>crossed </a:t>
            </a:r>
            <a:r>
              <a:rPr lang="de-DE" sz="2000" dirty="0"/>
              <a:t>the </a:t>
            </a:r>
            <a:r>
              <a:rPr lang="de-DE" sz="2000" dirty="0" smtClean="0"/>
              <a:t> </a:t>
            </a:r>
            <a:r>
              <a:rPr lang="de-DE" sz="2000" dirty="0"/>
              <a:t>blood-brain barrier,  </a:t>
            </a:r>
            <a:endParaRPr lang="de-DE" sz="2000" dirty="0" smtClean="0"/>
          </a:p>
          <a:p>
            <a:r>
              <a:rPr lang="de-DE" sz="2000" dirty="0"/>
              <a:t> </a:t>
            </a:r>
            <a:r>
              <a:rPr lang="de-DE" sz="2000" dirty="0" smtClean="0"/>
              <a:t>       and others transfer through </a:t>
            </a:r>
            <a:r>
              <a:rPr lang="de-DE" sz="2000" dirty="0"/>
              <a:t>the placenta to the foetus</a:t>
            </a:r>
          </a:p>
          <a:p>
            <a:pPr marL="457200" indent="-457200">
              <a:buFont typeface="Wingdings" panose="05000000000000000000" pitchFamily="2" charset="2"/>
              <a:buChar char="Ø"/>
            </a:pPr>
            <a:endParaRPr lang="de-DE" sz="2000" dirty="0" smtClean="0"/>
          </a:p>
          <a:p>
            <a:endParaRPr lang="de-DE" sz="2800" dirty="0" smtClean="0"/>
          </a:p>
          <a:p>
            <a:endParaRPr lang="de-DE" sz="2800" dirty="0" smtClean="0"/>
          </a:p>
          <a:p>
            <a:pPr algn="ctr"/>
            <a:endParaRPr lang="de-DE" sz="2800" dirty="0" smtClean="0"/>
          </a:p>
          <a:p>
            <a:endParaRPr lang="de-DE" sz="2800" dirty="0" smtClean="0"/>
          </a:p>
        </p:txBody>
      </p:sp>
      <p:pic>
        <p:nvPicPr>
          <p:cNvPr id="5" name="Picture 4" descr="NewIPENlogo.jpg"/>
          <p:cNvPicPr/>
          <p:nvPr/>
        </p:nvPicPr>
        <p:blipFill>
          <a:blip r:embed="rId2" cstate="print"/>
          <a:srcRect/>
          <a:stretch>
            <a:fillRect/>
          </a:stretch>
        </p:blipFill>
        <p:spPr bwMode="auto">
          <a:xfrm>
            <a:off x="6352886" y="4760623"/>
            <a:ext cx="2298700" cy="1368425"/>
          </a:xfrm>
          <a:prstGeom prst="rect">
            <a:avLst/>
          </a:prstGeom>
          <a:noFill/>
          <a:ln w="9525">
            <a:noFill/>
            <a:miter lim="800000"/>
            <a:headEnd/>
            <a:tailEnd/>
          </a:ln>
        </p:spPr>
      </p:pic>
    </p:spTree>
    <p:extLst>
      <p:ext uri="{BB962C8B-B14F-4D97-AF65-F5344CB8AC3E}">
        <p14:creationId xmlns:p14="http://schemas.microsoft.com/office/powerpoint/2010/main" val="2418571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0"/>
            <a:ext cx="8574087" cy="653143"/>
          </a:xfrm>
        </p:spPr>
        <p:txBody>
          <a:bodyPr>
            <a:normAutofit fontScale="90000"/>
          </a:bodyPr>
          <a:lstStyle/>
          <a:p>
            <a:pPr algn="ctr"/>
            <a:r>
              <a:rPr lang="en-NZ" dirty="0" smtClean="0"/>
              <a:t/>
            </a:r>
            <a:br>
              <a:rPr lang="en-NZ" dirty="0" smtClean="0"/>
            </a:br>
            <a:r>
              <a:rPr lang="en-NZ" dirty="0" smtClean="0"/>
              <a:t>WHAT WE  DO  &amp; DON’T KNOW </a:t>
            </a:r>
            <a:br>
              <a:rPr lang="en-NZ" dirty="0" smtClean="0"/>
            </a:br>
            <a:r>
              <a:rPr lang="en-NZ" dirty="0" smtClean="0"/>
              <a:t>ABOUT SAFETY OF   NANOMATERIALS</a:t>
            </a:r>
            <a:endParaRPr lang="en-NZ" dirty="0"/>
          </a:p>
        </p:txBody>
      </p:sp>
      <p:sp>
        <p:nvSpPr>
          <p:cNvPr id="3" name="Content Placeholder 2"/>
          <p:cNvSpPr>
            <a:spLocks noGrp="1"/>
          </p:cNvSpPr>
          <p:nvPr>
            <p:ph idx="1"/>
          </p:nvPr>
        </p:nvSpPr>
        <p:spPr>
          <a:xfrm>
            <a:off x="284163" y="1745673"/>
            <a:ext cx="8574087" cy="5112327"/>
          </a:xfrm>
        </p:spPr>
        <p:txBody>
          <a:bodyPr>
            <a:normAutofit/>
          </a:bodyPr>
          <a:lstStyle/>
          <a:p>
            <a:pPr>
              <a:buFont typeface="Wingdings" panose="05000000000000000000" pitchFamily="2" charset="2"/>
              <a:buChar char="Ø"/>
            </a:pPr>
            <a:r>
              <a:rPr lang="de-DE" sz="2800" dirty="0" smtClean="0"/>
              <a:t>Studies have shown that there are unwanted effects, but not enough is known about how to evaluate them or how to anticipate and counteract them</a:t>
            </a:r>
          </a:p>
          <a:p>
            <a:pPr>
              <a:buFont typeface="Wingdings" panose="05000000000000000000" pitchFamily="2" charset="2"/>
              <a:buChar char="Ø"/>
            </a:pPr>
            <a:r>
              <a:rPr lang="de-DE" sz="2800" dirty="0" smtClean="0"/>
              <a:t>Environmentally-sound disposal of products containing manufactured nanomaterials has not been adequately addressed</a:t>
            </a:r>
          </a:p>
          <a:p>
            <a:pPr>
              <a:lnSpc>
                <a:spcPct val="110000"/>
              </a:lnSpc>
              <a:spcBef>
                <a:spcPts val="0"/>
              </a:spcBef>
              <a:buFont typeface="Wingdings" panose="05000000000000000000" pitchFamily="2" charset="2"/>
              <a:buChar char="Ø"/>
            </a:pPr>
            <a:r>
              <a:rPr lang="de-DE" sz="2800" dirty="0" smtClean="0"/>
              <a:t>Given this uncertainty, </a:t>
            </a:r>
            <a:r>
              <a:rPr lang="de-DE" sz="2800" dirty="0" smtClean="0"/>
              <a:t>authories owe their citizens</a:t>
            </a:r>
          </a:p>
          <a:p>
            <a:pPr marL="0" indent="0">
              <a:lnSpc>
                <a:spcPct val="110000"/>
              </a:lnSpc>
              <a:spcBef>
                <a:spcPts val="0"/>
              </a:spcBef>
              <a:buNone/>
            </a:pPr>
            <a:r>
              <a:rPr lang="de-DE" sz="2800" dirty="0"/>
              <a:t> </a:t>
            </a:r>
            <a:r>
              <a:rPr lang="de-DE" sz="2800" dirty="0" smtClean="0"/>
              <a:t>     a duty of care and should foster full life-cycle </a:t>
            </a:r>
          </a:p>
          <a:p>
            <a:pPr marL="0" indent="0">
              <a:lnSpc>
                <a:spcPct val="110000"/>
              </a:lnSpc>
              <a:spcBef>
                <a:spcPts val="0"/>
              </a:spcBef>
              <a:buNone/>
            </a:pPr>
            <a:r>
              <a:rPr lang="de-DE" sz="2800" dirty="0"/>
              <a:t> </a:t>
            </a:r>
            <a:r>
              <a:rPr lang="de-DE" sz="2800" dirty="0" smtClean="0"/>
              <a:t>     management of </a:t>
            </a:r>
            <a:r>
              <a:rPr lang="de-DE" sz="2800" dirty="0" smtClean="0"/>
              <a:t>products containing </a:t>
            </a:r>
          </a:p>
          <a:p>
            <a:pPr marL="0" indent="0">
              <a:lnSpc>
                <a:spcPct val="110000"/>
              </a:lnSpc>
              <a:spcBef>
                <a:spcPts val="0"/>
              </a:spcBef>
              <a:buNone/>
            </a:pPr>
            <a:r>
              <a:rPr lang="de-DE" sz="2800" dirty="0"/>
              <a:t> </a:t>
            </a:r>
            <a:r>
              <a:rPr lang="de-DE" sz="2800" dirty="0" smtClean="0"/>
              <a:t>     </a:t>
            </a:r>
            <a:r>
              <a:rPr lang="de-DE" sz="2800" dirty="0" smtClean="0"/>
              <a:t>manufactured nanomaterials </a:t>
            </a:r>
            <a:endParaRPr lang="de-DE" sz="2800" dirty="0" smtClean="0"/>
          </a:p>
        </p:txBody>
      </p:sp>
      <p:pic>
        <p:nvPicPr>
          <p:cNvPr id="4" name="Picture 3" descr="NewIPENlogo.jpg"/>
          <p:cNvPicPr/>
          <p:nvPr/>
        </p:nvPicPr>
        <p:blipFill>
          <a:blip r:embed="rId2" cstate="print"/>
          <a:srcRect/>
          <a:stretch>
            <a:fillRect/>
          </a:stretch>
        </p:blipFill>
        <p:spPr bwMode="auto">
          <a:xfrm>
            <a:off x="6845300"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3649133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321624"/>
            <a:ext cx="8574087" cy="967840"/>
          </a:xfrm>
        </p:spPr>
        <p:txBody>
          <a:bodyPr>
            <a:normAutofit fontScale="90000"/>
          </a:bodyPr>
          <a:lstStyle/>
          <a:p>
            <a:r>
              <a:rPr lang="en-NZ" dirty="0" smtClean="0"/>
              <a:t>DECLARATION   ON  NANOMATERIALS</a:t>
            </a:r>
            <a:endParaRPr lang="en-NZ" dirty="0"/>
          </a:p>
        </p:txBody>
      </p:sp>
      <p:sp>
        <p:nvSpPr>
          <p:cNvPr id="3" name="Content Placeholder 2"/>
          <p:cNvSpPr>
            <a:spLocks noGrp="1"/>
          </p:cNvSpPr>
          <p:nvPr>
            <p:ph idx="1"/>
          </p:nvPr>
        </p:nvSpPr>
        <p:spPr>
          <a:xfrm>
            <a:off x="284163" y="1789215"/>
            <a:ext cx="8574087" cy="4896593"/>
          </a:xfrm>
        </p:spPr>
        <p:txBody>
          <a:bodyPr>
            <a:normAutofit/>
          </a:bodyPr>
          <a:lstStyle/>
          <a:p>
            <a:pPr>
              <a:buFont typeface="Wingdings" panose="05000000000000000000" pitchFamily="2" charset="2"/>
              <a:buChar char="Ø"/>
            </a:pPr>
            <a:r>
              <a:rPr lang="de-DE" sz="2000" dirty="0"/>
              <a:t>In 2013, IPEN CSOs participated </a:t>
            </a:r>
            <a:r>
              <a:rPr lang="de-DE" sz="2000" dirty="0" smtClean="0"/>
              <a:t>at </a:t>
            </a:r>
            <a:r>
              <a:rPr lang="de-DE" sz="2000" dirty="0"/>
              <a:t>a seminar held in Latin America about the impact on workers </a:t>
            </a:r>
            <a:r>
              <a:rPr lang="de-DE" sz="2000" dirty="0" smtClean="0"/>
              <a:t>of </a:t>
            </a:r>
            <a:r>
              <a:rPr lang="de-DE" sz="2000" dirty="0"/>
              <a:t>nano </a:t>
            </a:r>
            <a:r>
              <a:rPr lang="de-DE" sz="2000" dirty="0" smtClean="0"/>
              <a:t>development.  It was attended </a:t>
            </a:r>
            <a:r>
              <a:rPr lang="de-DE" sz="2000" dirty="0"/>
              <a:t>by  social scientists, chemists and physicists,  trade unionists and a </a:t>
            </a:r>
            <a:r>
              <a:rPr lang="de-DE" sz="2000" dirty="0" smtClean="0"/>
              <a:t>lawyer.   </a:t>
            </a:r>
          </a:p>
          <a:p>
            <a:pPr>
              <a:buFont typeface="Wingdings" panose="05000000000000000000" pitchFamily="2" charset="2"/>
              <a:buChar char="Ø"/>
            </a:pPr>
            <a:r>
              <a:rPr lang="de-DE" sz="2000" dirty="0" smtClean="0"/>
              <a:t>A </a:t>
            </a:r>
            <a:r>
              <a:rPr lang="de-DE" sz="2000" dirty="0"/>
              <a:t>joint </a:t>
            </a:r>
            <a:r>
              <a:rPr lang="de-DE" sz="2000" dirty="0" smtClean="0"/>
              <a:t>declaration </a:t>
            </a:r>
            <a:r>
              <a:rPr lang="de-DE" sz="2000" dirty="0"/>
              <a:t>was </a:t>
            </a:r>
            <a:r>
              <a:rPr lang="de-DE" sz="2000" dirty="0" smtClean="0"/>
              <a:t>formulated, which has received wide support.  It called for a precautionary </a:t>
            </a:r>
            <a:r>
              <a:rPr lang="de-DE" sz="2000" dirty="0"/>
              <a:t>approach by all international organizations (including ILO, FAO, WHO ) with regard to the impact of nano on </a:t>
            </a:r>
            <a:r>
              <a:rPr lang="de-DE" sz="2000" dirty="0" smtClean="0"/>
              <a:t>workers; further, it called on  industry globally  to inform their workers when using nanomaterials.</a:t>
            </a:r>
          </a:p>
          <a:p>
            <a:pPr>
              <a:buFont typeface="Wingdings" panose="05000000000000000000" pitchFamily="2" charset="2"/>
              <a:buChar char="Ø"/>
            </a:pPr>
            <a:r>
              <a:rPr lang="de-DE" sz="2000" dirty="0" smtClean="0"/>
              <a:t>The declaration is available here: </a:t>
            </a:r>
            <a:r>
              <a:rPr lang="de-DE" sz="2000" u="sng" dirty="0" smtClean="0">
                <a:hlinkClick r:id="rId2"/>
              </a:rPr>
              <a:t>http://bit.ly/169xHWn)</a:t>
            </a:r>
            <a:endParaRPr lang="de-DE" sz="2000" u="sng" dirty="0" smtClean="0"/>
          </a:p>
          <a:p>
            <a:pPr>
              <a:buFont typeface="Wingdings" panose="05000000000000000000" pitchFamily="2" charset="2"/>
              <a:buChar char="Ø"/>
            </a:pPr>
            <a:endParaRPr lang="de-DE" sz="2000" u="sng" dirty="0" smtClean="0"/>
          </a:p>
          <a:p>
            <a:pPr>
              <a:spcBef>
                <a:spcPts val="0"/>
              </a:spcBef>
              <a:buFont typeface="Wingdings" panose="05000000000000000000" pitchFamily="2" charset="2"/>
              <a:buChar char="Ø"/>
            </a:pPr>
            <a:r>
              <a:rPr lang="de-DE" sz="2000" dirty="0" smtClean="0"/>
              <a:t>Similar declarations were made in other regions, </a:t>
            </a:r>
          </a:p>
          <a:p>
            <a:pPr marL="0" indent="0">
              <a:spcBef>
                <a:spcPts val="0"/>
              </a:spcBef>
              <a:buNone/>
            </a:pPr>
            <a:r>
              <a:rPr lang="de-DE" sz="2000" dirty="0"/>
              <a:t> </a:t>
            </a:r>
            <a:r>
              <a:rPr lang="de-DE" sz="2000" dirty="0" smtClean="0"/>
              <a:t>       including Africa.</a:t>
            </a:r>
          </a:p>
          <a:p>
            <a:endParaRPr lang="en-NZ" dirty="0"/>
          </a:p>
        </p:txBody>
      </p:sp>
      <p:pic>
        <p:nvPicPr>
          <p:cNvPr id="4" name="Picture 3" descr="NewIPENlogo.jpg"/>
          <p:cNvPicPr/>
          <p:nvPr/>
        </p:nvPicPr>
        <p:blipFill>
          <a:blip r:embed="rId3" cstate="print"/>
          <a:srcRect/>
          <a:stretch>
            <a:fillRect/>
          </a:stretch>
        </p:blipFill>
        <p:spPr bwMode="auto">
          <a:xfrm>
            <a:off x="6859732"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3114827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163" y="0"/>
            <a:ext cx="8574087" cy="1543792"/>
          </a:xfrm>
        </p:spPr>
        <p:txBody>
          <a:bodyPr>
            <a:normAutofit fontScale="90000"/>
          </a:bodyPr>
          <a:lstStyle/>
          <a:p>
            <a:pPr algn="ctr"/>
            <a:r>
              <a:rPr lang="en-NZ" dirty="0" smtClean="0"/>
              <a:t>RELEVANCE OF </a:t>
            </a:r>
            <a:r>
              <a:rPr lang="en-NZ" dirty="0" smtClean="0"/>
              <a:t>THE </a:t>
            </a:r>
            <a:r>
              <a:rPr lang="en-NZ" dirty="0" smtClean="0"/>
              <a:t>REGIONAL RESOLUTIONS TO PACIFIC SMALL ISLAND STATES</a:t>
            </a:r>
            <a:endParaRPr lang="en-NZ" dirty="0"/>
          </a:p>
        </p:txBody>
      </p:sp>
      <p:sp>
        <p:nvSpPr>
          <p:cNvPr id="3" name="Content Placeholder 2"/>
          <p:cNvSpPr>
            <a:spLocks noGrp="1"/>
          </p:cNvSpPr>
          <p:nvPr>
            <p:ph idx="1"/>
          </p:nvPr>
        </p:nvSpPr>
        <p:spPr>
          <a:xfrm>
            <a:off x="284163" y="1745673"/>
            <a:ext cx="8574087" cy="5112327"/>
          </a:xfrm>
        </p:spPr>
        <p:txBody>
          <a:bodyPr>
            <a:normAutofit/>
          </a:bodyPr>
          <a:lstStyle/>
          <a:p>
            <a:pPr>
              <a:lnSpc>
                <a:spcPct val="110000"/>
              </a:lnSpc>
              <a:spcBef>
                <a:spcPts val="0"/>
              </a:spcBef>
              <a:buFont typeface="Wingdings" panose="05000000000000000000" pitchFamily="2" charset="2"/>
              <a:buChar char="Ø"/>
            </a:pPr>
            <a:r>
              <a:rPr lang="en-US" dirty="0" smtClean="0"/>
              <a:t>The main focus of these </a:t>
            </a:r>
            <a:r>
              <a:rPr lang="en-US" dirty="0"/>
              <a:t>resolutions </a:t>
            </a:r>
            <a:r>
              <a:rPr lang="en-US" dirty="0" smtClean="0"/>
              <a:t>was: </a:t>
            </a:r>
          </a:p>
          <a:p>
            <a:pPr marL="454025" lvl="1" indent="-454025">
              <a:lnSpc>
                <a:spcPct val="110000"/>
              </a:lnSpc>
              <a:spcBef>
                <a:spcPts val="0"/>
              </a:spcBef>
              <a:buClr>
                <a:schemeClr val="bg1">
                  <a:lumMod val="65000"/>
                </a:schemeClr>
              </a:buClr>
              <a:buFont typeface="Wingdings" panose="05000000000000000000" pitchFamily="2" charset="2"/>
              <a:buChar char="Ø"/>
            </a:pPr>
            <a:r>
              <a:rPr lang="en-US" sz="2400" dirty="0"/>
              <a:t>To uphold the principle that if there is no data, then there is no </a:t>
            </a:r>
            <a:r>
              <a:rPr lang="en-US" sz="2400" dirty="0" smtClean="0"/>
              <a:t>market</a:t>
            </a:r>
          </a:p>
          <a:p>
            <a:pPr marL="454025" lvl="1" indent="-454025">
              <a:lnSpc>
                <a:spcPct val="110000"/>
              </a:lnSpc>
              <a:spcBef>
                <a:spcPts val="0"/>
              </a:spcBef>
              <a:buClr>
                <a:schemeClr val="bg1">
                  <a:lumMod val="65000"/>
                </a:schemeClr>
              </a:buClr>
              <a:buFont typeface="Wingdings" panose="05000000000000000000" pitchFamily="2" charset="2"/>
              <a:buChar char="Ø"/>
            </a:pPr>
            <a:r>
              <a:rPr lang="en-US" sz="2400" dirty="0" smtClean="0"/>
              <a:t>No </a:t>
            </a:r>
            <a:r>
              <a:rPr lang="en-US" sz="2400" dirty="0" err="1"/>
              <a:t>nano</a:t>
            </a:r>
            <a:r>
              <a:rPr lang="en-US" sz="2400" dirty="0"/>
              <a:t> wastes for countries which cannot </a:t>
            </a:r>
            <a:r>
              <a:rPr lang="en-US" sz="2400" dirty="0" smtClean="0"/>
              <a:t>deal </a:t>
            </a:r>
            <a:r>
              <a:rPr lang="en-US" sz="2400" dirty="0"/>
              <a:t>with them </a:t>
            </a:r>
            <a:r>
              <a:rPr lang="en-US" sz="2400" dirty="0" smtClean="0"/>
              <a:t>appropriately</a:t>
            </a:r>
          </a:p>
          <a:p>
            <a:pPr marL="454025" lvl="1" indent="-454025">
              <a:lnSpc>
                <a:spcPct val="110000"/>
              </a:lnSpc>
              <a:spcBef>
                <a:spcPts val="0"/>
              </a:spcBef>
              <a:buClr>
                <a:schemeClr val="bg1">
                  <a:lumMod val="65000"/>
                </a:schemeClr>
              </a:buClr>
              <a:buFont typeface="Wingdings" panose="05000000000000000000" pitchFamily="2" charset="2"/>
              <a:buChar char="Ø"/>
            </a:pPr>
            <a:r>
              <a:rPr lang="en-US" sz="2400" dirty="0"/>
              <a:t>Implementation of precautionary </a:t>
            </a:r>
            <a:r>
              <a:rPr lang="en-US" sz="2400" dirty="0" smtClean="0"/>
              <a:t>regulatory framework</a:t>
            </a:r>
            <a:endParaRPr lang="en-US" sz="2400" dirty="0"/>
          </a:p>
          <a:p>
            <a:pPr marL="454025" lvl="1" indent="-454025">
              <a:lnSpc>
                <a:spcPct val="110000"/>
              </a:lnSpc>
              <a:spcBef>
                <a:spcPts val="0"/>
              </a:spcBef>
              <a:buClr>
                <a:schemeClr val="bg1">
                  <a:lumMod val="65000"/>
                </a:schemeClr>
              </a:buClr>
              <a:buFont typeface="Wingdings" panose="05000000000000000000" pitchFamily="2" charset="2"/>
              <a:buChar char="Ø"/>
            </a:pPr>
            <a:r>
              <a:rPr lang="en-US" sz="2400" dirty="0" smtClean="0"/>
              <a:t>Enabling </a:t>
            </a:r>
            <a:r>
              <a:rPr lang="en-US" sz="2400" dirty="0" smtClean="0"/>
              <a:t>countries &amp; consumers to have the Right </a:t>
            </a:r>
            <a:r>
              <a:rPr lang="en-US" sz="2400" dirty="0"/>
              <a:t>to </a:t>
            </a:r>
            <a:r>
              <a:rPr lang="en-US" sz="2400" dirty="0" smtClean="0"/>
              <a:t>know about products containing manufactured nanomaterials.  As importer countries, Pacific SIDS could use the Global Harmonized System for Customs Tariffs to </a:t>
            </a:r>
            <a:endParaRPr lang="en-US" sz="2400" dirty="0" smtClean="0"/>
          </a:p>
          <a:p>
            <a:pPr marL="454025" lvl="1" indent="-454025">
              <a:lnSpc>
                <a:spcPct val="110000"/>
              </a:lnSpc>
              <a:spcBef>
                <a:spcPts val="0"/>
              </a:spcBef>
              <a:buClr>
                <a:schemeClr val="bg1">
                  <a:lumMod val="65000"/>
                </a:schemeClr>
              </a:buClr>
              <a:buFont typeface="Wingdings" panose="05000000000000000000" pitchFamily="2" charset="2"/>
              <a:buChar char="Ø"/>
            </a:pPr>
            <a:r>
              <a:rPr lang="en-US" sz="2400" dirty="0" smtClean="0"/>
              <a:t>identify such products </a:t>
            </a:r>
            <a:r>
              <a:rPr lang="en-US" sz="2400" dirty="0" smtClean="0"/>
              <a:t>[</a:t>
            </a:r>
            <a:r>
              <a:rPr lang="en-US" sz="2400" i="1" dirty="0" smtClean="0"/>
              <a:t>pictograms like </a:t>
            </a:r>
            <a:r>
              <a:rPr lang="en-US" sz="2400" i="1" dirty="0" err="1" smtClean="0"/>
              <a:t>the“Nano</a:t>
            </a:r>
            <a:endParaRPr lang="en-US" sz="2400" i="1" dirty="0" smtClean="0"/>
          </a:p>
          <a:p>
            <a:pPr marL="0" lvl="1" indent="0">
              <a:lnSpc>
                <a:spcPct val="110000"/>
              </a:lnSpc>
              <a:spcBef>
                <a:spcPts val="0"/>
              </a:spcBef>
              <a:buClr>
                <a:schemeClr val="bg1">
                  <a:lumMod val="65000"/>
                </a:schemeClr>
              </a:buClr>
              <a:buNone/>
            </a:pPr>
            <a:r>
              <a:rPr lang="en-US" sz="2400" i="1" dirty="0"/>
              <a:t> </a:t>
            </a:r>
            <a:r>
              <a:rPr lang="en-US" sz="2400" i="1" dirty="0" smtClean="0"/>
              <a:t>     </a:t>
            </a:r>
            <a:r>
              <a:rPr lang="en-US" sz="2400" i="1" dirty="0" smtClean="0"/>
              <a:t> </a:t>
            </a:r>
            <a:r>
              <a:rPr lang="en-US" sz="2400" i="1" dirty="0" smtClean="0"/>
              <a:t>Mark” </a:t>
            </a:r>
            <a:r>
              <a:rPr lang="en-US" sz="2400" i="1" dirty="0" smtClean="0"/>
              <a:t> would </a:t>
            </a:r>
            <a:r>
              <a:rPr lang="en-US" sz="2400" i="1" dirty="0" smtClean="0"/>
              <a:t>be </a:t>
            </a:r>
            <a:r>
              <a:rPr lang="en-US" sz="2400" i="1" dirty="0" smtClean="0"/>
              <a:t>effective, after certification</a:t>
            </a:r>
            <a:r>
              <a:rPr lang="en-US" sz="2400" dirty="0" smtClean="0"/>
              <a:t>]</a:t>
            </a:r>
            <a:endParaRPr lang="en-US" sz="2400" dirty="0" smtClean="0"/>
          </a:p>
          <a:p>
            <a:pPr marL="457200" lvl="1" indent="0">
              <a:lnSpc>
                <a:spcPct val="110000"/>
              </a:lnSpc>
              <a:spcBef>
                <a:spcPts val="0"/>
              </a:spcBef>
              <a:buNone/>
            </a:pPr>
            <a:endParaRPr lang="en-US" sz="2400" dirty="0" smtClean="0"/>
          </a:p>
          <a:p>
            <a:pPr marL="457200" lvl="1" indent="0">
              <a:buNone/>
            </a:pPr>
            <a:endParaRPr lang="en-US" sz="2400" dirty="0"/>
          </a:p>
        </p:txBody>
      </p:sp>
      <p:pic>
        <p:nvPicPr>
          <p:cNvPr id="4" name="Picture 3" descr="NewIPENlogo.jpg"/>
          <p:cNvPicPr/>
          <p:nvPr/>
        </p:nvPicPr>
        <p:blipFill>
          <a:blip r:embed="rId2" cstate="print"/>
          <a:srcRect/>
          <a:stretch>
            <a:fillRect/>
          </a:stretch>
        </p:blipFill>
        <p:spPr bwMode="auto">
          <a:xfrm>
            <a:off x="6845300" y="5489575"/>
            <a:ext cx="2298700" cy="1368425"/>
          </a:xfrm>
          <a:prstGeom prst="rect">
            <a:avLst/>
          </a:prstGeom>
          <a:noFill/>
          <a:ln w="9525">
            <a:noFill/>
            <a:miter lim="800000"/>
            <a:headEnd/>
            <a:tailEnd/>
          </a:ln>
        </p:spPr>
      </p:pic>
    </p:spTree>
    <p:extLst>
      <p:ext uri="{BB962C8B-B14F-4D97-AF65-F5344CB8AC3E}">
        <p14:creationId xmlns:p14="http://schemas.microsoft.com/office/powerpoint/2010/main" val="3177596201"/>
      </p:ext>
    </p:extLst>
  </p:cSld>
  <p:clrMapOvr>
    <a:masterClrMapping/>
  </p:clrMapOvr>
</p:sld>
</file>

<file path=ppt/theme/theme1.xml><?xml version="1.0" encoding="utf-8"?>
<a:theme xmlns:a="http://schemas.openxmlformats.org/drawingml/2006/main" name="Spek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Spektrum.thmx</Template>
  <TotalTime>2953</TotalTime>
  <Words>1283</Words>
  <Application>Microsoft Office PowerPoint</Application>
  <PresentationFormat>On-screen Show (4:3)</PresentationFormat>
  <Paragraphs>101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Corbel</vt:lpstr>
      <vt:lpstr>Wingdings</vt:lpstr>
      <vt:lpstr>Spektrum</vt:lpstr>
      <vt:lpstr>Pacific Perspectives under SAICM on Safety of Manufactured Nanomaterials </vt:lpstr>
      <vt:lpstr>IPEN Nano Working Group</vt:lpstr>
      <vt:lpstr>IPEN Information Booklet</vt:lpstr>
      <vt:lpstr>IMPORTANCE   OF  SAICM   FORUM</vt:lpstr>
      <vt:lpstr>Great Expectations for  Use of Nanotechnology – And Reality Check </vt:lpstr>
      <vt:lpstr>Reasons for Caution With Regard to Manufactured nanomaterials </vt:lpstr>
      <vt:lpstr> WHAT WE  DO  &amp; DON’T KNOW  ABOUT SAFETY OF   NANOMATERIALS</vt:lpstr>
      <vt:lpstr>DECLARATION   ON  NANOMATERIALS</vt:lpstr>
      <vt:lpstr>RELEVANCE OF THE REGIONAL RESOLUTIONS TO PACIFIC SMALL ISLAND STATES</vt:lpstr>
      <vt:lpstr>PACIFIC SIDS  NANO ISSUES Page 1   </vt:lpstr>
      <vt:lpstr>PACIFIC SIDS  NANO ISSUES Page 2   </vt:lpstr>
      <vt:lpstr>PACIFIC SIDS  NANO ISSUES Page 3</vt:lpstr>
      <vt:lpstr> GUIDELINES  TO CREATE PRECAUTIONARY FRAMEWORK FOR  NANOMATERIALS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IPEN activities and perspective on nano development under SAICM</dc:title>
  <dc:creator>B</dc:creator>
  <cp:lastModifiedBy>Imogen</cp:lastModifiedBy>
  <cp:revision>96</cp:revision>
  <dcterms:created xsi:type="dcterms:W3CDTF">2013-09-23T20:03:48Z</dcterms:created>
  <dcterms:modified xsi:type="dcterms:W3CDTF">2015-09-11T04:12:40Z</dcterms:modified>
</cp:coreProperties>
</file>