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Lst>
  <p:notesMasterIdLst>
    <p:notesMasterId r:id="rId25"/>
  </p:notesMasterIdLst>
  <p:sldIdLst>
    <p:sldId id="256" r:id="rId8"/>
    <p:sldId id="257" r:id="rId9"/>
    <p:sldId id="259" r:id="rId10"/>
    <p:sldId id="260" r:id="rId11"/>
    <p:sldId id="261" r:id="rId12"/>
    <p:sldId id="262" r:id="rId13"/>
    <p:sldId id="263" r:id="rId14"/>
    <p:sldId id="264" r:id="rId15"/>
    <p:sldId id="258" r:id="rId16"/>
    <p:sldId id="265" r:id="rId17"/>
    <p:sldId id="266" r:id="rId18"/>
    <p:sldId id="267" r:id="rId19"/>
    <p:sldId id="268" r:id="rId20"/>
    <p:sldId id="270" r:id="rId21"/>
    <p:sldId id="273" r:id="rId22"/>
    <p:sldId id="272" r:id="rId23"/>
    <p:sldId id="269"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snapToGrid="0">
      <p:cViewPr varScale="1">
        <p:scale>
          <a:sx n="63" d="100"/>
          <a:sy n="63" d="100"/>
        </p:scale>
        <p:origin x="6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DAD83-E92C-40A0-89D4-70CC0F310B92}" type="datetimeFigureOut">
              <a:rPr lang="de-CH" smtClean="0"/>
              <a:t>07.09.2015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8AF0A-AA35-4B28-9C32-E33D6AAEC922}" type="slidenum">
              <a:rPr lang="de-CH" smtClean="0"/>
              <a:t>‹Nr.›</a:t>
            </a:fld>
            <a:endParaRPr lang="de-CH"/>
          </a:p>
        </p:txBody>
      </p:sp>
    </p:spTree>
    <p:extLst>
      <p:ext uri="{BB962C8B-B14F-4D97-AF65-F5344CB8AC3E}">
        <p14:creationId xmlns:p14="http://schemas.microsoft.com/office/powerpoint/2010/main" val="195198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FB8AF0A-AA35-4B28-9C32-E33D6AAEC922}" type="slidenum">
              <a:rPr lang="de-CH" smtClean="0"/>
              <a:t>2</a:t>
            </a:fld>
            <a:endParaRPr lang="de-CH"/>
          </a:p>
        </p:txBody>
      </p:sp>
    </p:spTree>
    <p:extLst>
      <p:ext uri="{BB962C8B-B14F-4D97-AF65-F5344CB8AC3E}">
        <p14:creationId xmlns:p14="http://schemas.microsoft.com/office/powerpoint/2010/main" val="429478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56E11-DA76-4F4F-816A-4F281D46C2CB}" type="slidenum">
              <a:rPr lang="de-DE" altLang="de-CH">
                <a:solidFill>
                  <a:srgbClr val="000000"/>
                </a:solidFill>
              </a:rPr>
              <a:pPr/>
              <a:t>4</a:t>
            </a:fld>
            <a:endParaRPr lang="de-DE" altLang="de-CH">
              <a:solidFill>
                <a:srgbClr val="000000"/>
              </a:solidFill>
            </a:endParaRPr>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xfrm>
            <a:off x="904875" y="4714875"/>
            <a:ext cx="4987925" cy="4468813"/>
          </a:xfrm>
        </p:spPr>
        <p:txBody>
          <a:bodyPr/>
          <a:lstStyle/>
          <a:p>
            <a:endParaRPr lang="en-GB" altLang="de-DE"/>
          </a:p>
        </p:txBody>
      </p:sp>
    </p:spTree>
    <p:extLst>
      <p:ext uri="{BB962C8B-B14F-4D97-AF65-F5344CB8AC3E}">
        <p14:creationId xmlns:p14="http://schemas.microsoft.com/office/powerpoint/2010/main" val="379859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78D7B-237E-4C66-921C-E1C5C8B62D1E}" type="slidenum">
              <a:rPr lang="de-DE" altLang="de-CH">
                <a:solidFill>
                  <a:srgbClr val="000000"/>
                </a:solidFill>
              </a:rPr>
              <a:pPr/>
              <a:t>5</a:t>
            </a:fld>
            <a:endParaRPr lang="de-DE" altLang="de-CH">
              <a:solidFill>
                <a:srgbClr val="000000"/>
              </a:solidFill>
            </a:endParaRPr>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xfrm>
            <a:off x="904875" y="4714875"/>
            <a:ext cx="4987925" cy="4468813"/>
          </a:xfrm>
        </p:spPr>
        <p:txBody>
          <a:bodyPr/>
          <a:lstStyle/>
          <a:p>
            <a:endParaRPr lang="en-GB" altLang="de-DE" dirty="0"/>
          </a:p>
        </p:txBody>
      </p:sp>
    </p:spTree>
    <p:extLst>
      <p:ext uri="{BB962C8B-B14F-4D97-AF65-F5344CB8AC3E}">
        <p14:creationId xmlns:p14="http://schemas.microsoft.com/office/powerpoint/2010/main" val="425116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E2A45-E433-45B0-B85D-7356109E4BF3}" type="slidenum">
              <a:rPr lang="de-DE" altLang="de-CH">
                <a:solidFill>
                  <a:srgbClr val="000000"/>
                </a:solidFill>
              </a:rPr>
              <a:pPr/>
              <a:t>6</a:t>
            </a:fld>
            <a:endParaRPr lang="de-DE" altLang="de-CH">
              <a:solidFill>
                <a:srgbClr val="000000"/>
              </a:solidFill>
            </a:endParaRPr>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xfrm>
            <a:off x="904875" y="4714875"/>
            <a:ext cx="4987925" cy="4468813"/>
          </a:xfrm>
        </p:spPr>
        <p:txBody>
          <a:bodyPr/>
          <a:lstStyle/>
          <a:p>
            <a:endParaRPr lang="en-GB" altLang="de-DE"/>
          </a:p>
        </p:txBody>
      </p:sp>
    </p:spTree>
    <p:extLst>
      <p:ext uri="{BB962C8B-B14F-4D97-AF65-F5344CB8AC3E}">
        <p14:creationId xmlns:p14="http://schemas.microsoft.com/office/powerpoint/2010/main" val="376475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‹Nr.›</a:t>
            </a:fld>
            <a:endParaRPr lang="de-CH"/>
          </a:p>
        </p:txBody>
      </p:sp>
    </p:spTree>
    <p:extLst>
      <p:ext uri="{BB962C8B-B14F-4D97-AF65-F5344CB8AC3E}">
        <p14:creationId xmlns:p14="http://schemas.microsoft.com/office/powerpoint/2010/main" val="68409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‹Nr.›</a:t>
            </a:fld>
            <a:endParaRPr lang="de-CH"/>
          </a:p>
        </p:txBody>
      </p:sp>
    </p:spTree>
    <p:extLst>
      <p:ext uri="{BB962C8B-B14F-4D97-AF65-F5344CB8AC3E}">
        <p14:creationId xmlns:p14="http://schemas.microsoft.com/office/powerpoint/2010/main" val="27399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‹Nr.›</a:t>
            </a:fld>
            <a:endParaRPr lang="de-CH"/>
          </a:p>
        </p:txBody>
      </p:sp>
    </p:spTree>
    <p:extLst>
      <p:ext uri="{BB962C8B-B14F-4D97-AF65-F5344CB8AC3E}">
        <p14:creationId xmlns:p14="http://schemas.microsoft.com/office/powerpoint/2010/main" val="3134222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29680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835847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a:prstGeom prst="rect">
            <a:avLst/>
          </a:prstGeo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249678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96009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40318" y="2505075"/>
            <a:ext cx="5158316"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717"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Fußzeilenplatzhalter 6"/>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67784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Fußzeilenplatzhalter 2"/>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743758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839837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87969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‹Nr.›</a:t>
            </a:fld>
            <a:endParaRPr lang="de-CH"/>
          </a:p>
        </p:txBody>
      </p:sp>
    </p:spTree>
    <p:extLst>
      <p:ext uri="{BB962C8B-B14F-4D97-AF65-F5344CB8AC3E}">
        <p14:creationId xmlns:p14="http://schemas.microsoft.com/office/powerpoint/2010/main" val="2366398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272407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037139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1" y="365125"/>
            <a:ext cx="2628900" cy="5811838"/>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1" y="365125"/>
            <a:ext cx="7683500" cy="58118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483356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a:xfrm>
            <a:off x="387351" y="6381750"/>
            <a:ext cx="9861549" cy="476250"/>
          </a:xfrm>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848703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914426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999462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a:prstGeom prst="rect">
            <a:avLst/>
          </a:prstGeo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59568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385304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40318" y="2505075"/>
            <a:ext cx="5158316"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717"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Fußzeilenplatzhalter 6"/>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991600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Fußzeilenplatzhalter 2"/>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08333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‹Nr.›</a:t>
            </a:fld>
            <a:endParaRPr lang="de-CH"/>
          </a:p>
        </p:txBody>
      </p:sp>
    </p:spTree>
    <p:extLst>
      <p:ext uri="{BB962C8B-B14F-4D97-AF65-F5344CB8AC3E}">
        <p14:creationId xmlns:p14="http://schemas.microsoft.com/office/powerpoint/2010/main" val="4185962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471982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798322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4265011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187760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1" y="365125"/>
            <a:ext cx="2628900" cy="5811838"/>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1" y="365125"/>
            <a:ext cx="7683500" cy="58118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877867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a:xfrm>
            <a:off x="387351" y="6381750"/>
            <a:ext cx="9861549" cy="476250"/>
          </a:xfrm>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581759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520390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436609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a:prstGeom prst="rect">
            <a:avLst/>
          </a:prstGeo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111311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43379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r>
              <a:rPr lang="de-DE" smtClean="0"/>
              <a:t>10.09..2015</a:t>
            </a:r>
            <a:endParaRPr lang="de-CH"/>
          </a:p>
        </p:txBody>
      </p:sp>
      <p:sp>
        <p:nvSpPr>
          <p:cNvPr id="6" name="Fußzeilenplatzhalter 5"/>
          <p:cNvSpPr>
            <a:spLocks noGrp="1"/>
          </p:cNvSpPr>
          <p:nvPr>
            <p:ph type="ftr" sz="quarter" idx="11"/>
          </p:nvPr>
        </p:nvSpPr>
        <p:spPr/>
        <p:txBody>
          <a:bodyPr/>
          <a:lstStyle/>
          <a:p>
            <a:r>
              <a:rPr lang="en-US" smtClean="0"/>
              <a:t>Swiss Action Plan on Nano Safety</a:t>
            </a:r>
            <a:endParaRPr lang="de-CH"/>
          </a:p>
        </p:txBody>
      </p:sp>
      <p:sp>
        <p:nvSpPr>
          <p:cNvPr id="7" name="Foliennummernplatzhalter 6"/>
          <p:cNvSpPr>
            <a:spLocks noGrp="1"/>
          </p:cNvSpPr>
          <p:nvPr>
            <p:ph type="sldNum" sz="quarter" idx="12"/>
          </p:nvPr>
        </p:nvSpPr>
        <p:spPr/>
        <p:txBody>
          <a:bodyPr/>
          <a:lstStyle/>
          <a:p>
            <a:fld id="{7BFBCEDA-CD4D-4E66-A79A-350099644BF2}" type="slidenum">
              <a:rPr lang="de-CH" smtClean="0"/>
              <a:t>‹Nr.›</a:t>
            </a:fld>
            <a:endParaRPr lang="de-CH"/>
          </a:p>
        </p:txBody>
      </p:sp>
    </p:spTree>
    <p:extLst>
      <p:ext uri="{BB962C8B-B14F-4D97-AF65-F5344CB8AC3E}">
        <p14:creationId xmlns:p14="http://schemas.microsoft.com/office/powerpoint/2010/main" val="33588803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40318" y="2505075"/>
            <a:ext cx="5158316"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717"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Fußzeilenplatzhalter 6"/>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258109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Fußzeilenplatzhalter 2"/>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49465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279928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018164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205055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589056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1" y="365125"/>
            <a:ext cx="2628900" cy="5811838"/>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1" y="365125"/>
            <a:ext cx="7683500" cy="58118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644933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a:xfrm>
            <a:off x="387351" y="6381750"/>
            <a:ext cx="9861549" cy="476250"/>
          </a:xfrm>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928805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5804931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400412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r>
              <a:rPr lang="de-DE" smtClean="0"/>
              <a:t>10.09..2015</a:t>
            </a:r>
            <a:endParaRPr lang="de-CH"/>
          </a:p>
        </p:txBody>
      </p:sp>
      <p:sp>
        <p:nvSpPr>
          <p:cNvPr id="8" name="Fußzeilenplatzhalter 7"/>
          <p:cNvSpPr>
            <a:spLocks noGrp="1"/>
          </p:cNvSpPr>
          <p:nvPr>
            <p:ph type="ftr" sz="quarter" idx="11"/>
          </p:nvPr>
        </p:nvSpPr>
        <p:spPr/>
        <p:txBody>
          <a:bodyPr/>
          <a:lstStyle/>
          <a:p>
            <a:r>
              <a:rPr lang="en-US" smtClean="0"/>
              <a:t>Swiss Action Plan on Nano Safety</a:t>
            </a:r>
            <a:endParaRPr lang="de-CH"/>
          </a:p>
        </p:txBody>
      </p:sp>
      <p:sp>
        <p:nvSpPr>
          <p:cNvPr id="9" name="Foliennummernplatzhalter 8"/>
          <p:cNvSpPr>
            <a:spLocks noGrp="1"/>
          </p:cNvSpPr>
          <p:nvPr>
            <p:ph type="sldNum" sz="quarter" idx="12"/>
          </p:nvPr>
        </p:nvSpPr>
        <p:spPr/>
        <p:txBody>
          <a:bodyPr/>
          <a:lstStyle/>
          <a:p>
            <a:fld id="{7BFBCEDA-CD4D-4E66-A79A-350099644BF2}" type="slidenum">
              <a:rPr lang="de-CH" smtClean="0"/>
              <a:t>‹Nr.›</a:t>
            </a:fld>
            <a:endParaRPr lang="de-CH"/>
          </a:p>
        </p:txBody>
      </p:sp>
    </p:spTree>
    <p:extLst>
      <p:ext uri="{BB962C8B-B14F-4D97-AF65-F5344CB8AC3E}">
        <p14:creationId xmlns:p14="http://schemas.microsoft.com/office/powerpoint/2010/main" val="22052906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a:prstGeom prst="rect">
            <a:avLst/>
          </a:prstGeo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989904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700354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40318" y="2505075"/>
            <a:ext cx="5158316"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717"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Fußzeilenplatzhalter 6"/>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6036177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Fußzeilenplatzhalter 2"/>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263833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628120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166362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7228267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431559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1" y="365125"/>
            <a:ext cx="2628900" cy="5811838"/>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1" y="365125"/>
            <a:ext cx="7683500" cy="58118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544462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a:xfrm>
            <a:off x="387351" y="6381750"/>
            <a:ext cx="9861549" cy="476250"/>
          </a:xfrm>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02820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DE" smtClean="0"/>
              <a:t>10.09..2015</a:t>
            </a:r>
            <a:endParaRPr lang="de-CH"/>
          </a:p>
        </p:txBody>
      </p:sp>
      <p:sp>
        <p:nvSpPr>
          <p:cNvPr id="4" name="Fußzeilenplatzhalter 3"/>
          <p:cNvSpPr>
            <a:spLocks noGrp="1"/>
          </p:cNvSpPr>
          <p:nvPr>
            <p:ph type="ftr" sz="quarter" idx="11"/>
          </p:nvPr>
        </p:nvSpPr>
        <p:spPr/>
        <p:txBody>
          <a:bodyPr/>
          <a:lstStyle/>
          <a:p>
            <a:r>
              <a:rPr lang="en-US" smtClean="0"/>
              <a:t>Swiss Action Plan on Nano Safety</a:t>
            </a:r>
            <a:endParaRPr lang="de-CH"/>
          </a:p>
        </p:txBody>
      </p:sp>
      <p:sp>
        <p:nvSpPr>
          <p:cNvPr id="5" name="Foliennummernplatzhalter 4"/>
          <p:cNvSpPr>
            <a:spLocks noGrp="1"/>
          </p:cNvSpPr>
          <p:nvPr>
            <p:ph type="sldNum" sz="quarter" idx="12"/>
          </p:nvPr>
        </p:nvSpPr>
        <p:spPr/>
        <p:txBody>
          <a:bodyPr/>
          <a:lstStyle/>
          <a:p>
            <a:fld id="{7BFBCEDA-CD4D-4E66-A79A-350099644BF2}" type="slidenum">
              <a:rPr lang="de-CH" smtClean="0"/>
              <a:t>‹Nr.›</a:t>
            </a:fld>
            <a:endParaRPr lang="de-CH"/>
          </a:p>
        </p:txBody>
      </p:sp>
    </p:spTree>
    <p:extLst>
      <p:ext uri="{BB962C8B-B14F-4D97-AF65-F5344CB8AC3E}">
        <p14:creationId xmlns:p14="http://schemas.microsoft.com/office/powerpoint/2010/main" val="19122291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1225087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806843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a:prstGeom prst="rect">
            <a:avLst/>
          </a:prstGeo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653960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333337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40318" y="2505075"/>
            <a:ext cx="5158316"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717"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Fußzeilenplatzhalter 6"/>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8343996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Fußzeilenplatzhalter 2"/>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6401464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2381129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2069857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8719087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17432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10.09..2015</a:t>
            </a:r>
            <a:endParaRPr lang="de-CH"/>
          </a:p>
        </p:txBody>
      </p:sp>
      <p:sp>
        <p:nvSpPr>
          <p:cNvPr id="3" name="Fußzeilenplatzhalter 2"/>
          <p:cNvSpPr>
            <a:spLocks noGrp="1"/>
          </p:cNvSpPr>
          <p:nvPr>
            <p:ph type="ftr" sz="quarter" idx="11"/>
          </p:nvPr>
        </p:nvSpPr>
        <p:spPr/>
        <p:txBody>
          <a:bodyPr/>
          <a:lstStyle/>
          <a:p>
            <a:r>
              <a:rPr lang="en-US" smtClean="0"/>
              <a:t>Swiss Action Plan on Nano Safety</a:t>
            </a:r>
            <a:endParaRPr lang="de-CH"/>
          </a:p>
        </p:txBody>
      </p:sp>
      <p:sp>
        <p:nvSpPr>
          <p:cNvPr id="4" name="Foliennummernplatzhalter 3"/>
          <p:cNvSpPr>
            <a:spLocks noGrp="1"/>
          </p:cNvSpPr>
          <p:nvPr>
            <p:ph type="sldNum" sz="quarter" idx="12"/>
          </p:nvPr>
        </p:nvSpPr>
        <p:spPr/>
        <p:txBody>
          <a:bodyPr/>
          <a:lstStyle/>
          <a:p>
            <a:fld id="{7BFBCEDA-CD4D-4E66-A79A-350099644BF2}" type="slidenum">
              <a:rPr lang="de-CH" smtClean="0"/>
              <a:t>‹Nr.›</a:t>
            </a:fld>
            <a:endParaRPr lang="de-CH"/>
          </a:p>
        </p:txBody>
      </p:sp>
    </p:spTree>
    <p:extLst>
      <p:ext uri="{BB962C8B-B14F-4D97-AF65-F5344CB8AC3E}">
        <p14:creationId xmlns:p14="http://schemas.microsoft.com/office/powerpoint/2010/main" val="18079794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1" y="365125"/>
            <a:ext cx="2628900" cy="5811838"/>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1" y="365125"/>
            <a:ext cx="7683500" cy="58118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6520971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a:xfrm>
            <a:off x="387351" y="6381750"/>
            <a:ext cx="9861549" cy="476250"/>
          </a:xfrm>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5802870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807557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8345590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a:prstGeom prst="rect">
            <a:avLst/>
          </a:prstGeo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208439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4306172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40318" y="2505075"/>
            <a:ext cx="5158316"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717"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Fußzeilenplatzhalter 6"/>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2864506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Fußzeilenplatzhalter 2"/>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37715828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5087442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44176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10.09..2015</a:t>
            </a:r>
            <a:endParaRPr lang="de-CH"/>
          </a:p>
        </p:txBody>
      </p:sp>
      <p:sp>
        <p:nvSpPr>
          <p:cNvPr id="6" name="Fußzeilenplatzhalter 5"/>
          <p:cNvSpPr>
            <a:spLocks noGrp="1"/>
          </p:cNvSpPr>
          <p:nvPr>
            <p:ph type="ftr" sz="quarter" idx="11"/>
          </p:nvPr>
        </p:nvSpPr>
        <p:spPr/>
        <p:txBody>
          <a:bodyPr/>
          <a:lstStyle/>
          <a:p>
            <a:r>
              <a:rPr lang="en-US" smtClean="0"/>
              <a:t>Swiss Action Plan on Nano Safety</a:t>
            </a:r>
            <a:endParaRPr lang="de-CH"/>
          </a:p>
        </p:txBody>
      </p:sp>
      <p:sp>
        <p:nvSpPr>
          <p:cNvPr id="7" name="Foliennummernplatzhalter 6"/>
          <p:cNvSpPr>
            <a:spLocks noGrp="1"/>
          </p:cNvSpPr>
          <p:nvPr>
            <p:ph type="sldNum" sz="quarter" idx="12"/>
          </p:nvPr>
        </p:nvSpPr>
        <p:spPr/>
        <p:txBody>
          <a:bodyPr/>
          <a:lstStyle/>
          <a:p>
            <a:fld id="{7BFBCEDA-CD4D-4E66-A79A-350099644BF2}" type="slidenum">
              <a:rPr lang="de-CH" smtClean="0"/>
              <a:t>‹Nr.›</a:t>
            </a:fld>
            <a:endParaRPr lang="de-CH"/>
          </a:p>
        </p:txBody>
      </p:sp>
    </p:spTree>
    <p:extLst>
      <p:ext uri="{BB962C8B-B14F-4D97-AF65-F5344CB8AC3E}">
        <p14:creationId xmlns:p14="http://schemas.microsoft.com/office/powerpoint/2010/main" val="12431991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a:prstGeom prst="rect">
            <a:avLst/>
          </a:prstGeo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28741708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41112668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1" y="365125"/>
            <a:ext cx="2628900" cy="5811838"/>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1" y="365125"/>
            <a:ext cx="7683500" cy="58118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Fußzeilenplatzhalter 3"/>
          <p:cNvSpPr>
            <a:spLocks noGrp="1"/>
          </p:cNvSpPr>
          <p:nvPr>
            <p:ph type="ftr" sz="quarter" idx="10"/>
          </p:nvPr>
        </p:nvSpPr>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13846442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8382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97600" y="1825625"/>
            <a:ext cx="515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Fußzeilenplatzhalter 4"/>
          <p:cNvSpPr>
            <a:spLocks noGrp="1"/>
          </p:cNvSpPr>
          <p:nvPr>
            <p:ph type="ftr" sz="quarter" idx="10"/>
          </p:nvPr>
        </p:nvSpPr>
        <p:spPr>
          <a:xfrm>
            <a:off x="387351" y="6381750"/>
            <a:ext cx="9861549" cy="476250"/>
          </a:xfrm>
        </p:spPr>
        <p:txBody>
          <a:bodyPr/>
          <a:lstStyle>
            <a:lvl1pPr>
              <a:defRPr/>
            </a:lvl1pPr>
          </a:lstStyle>
          <a:p>
            <a:r>
              <a:rPr lang="en-US" altLang="de-DE" smtClean="0">
                <a:solidFill>
                  <a:srgbClr val="000000"/>
                </a:solidFill>
              </a:rPr>
              <a:t>Swiss Action Plan on Nano Safety</a:t>
            </a:r>
            <a:endParaRPr lang="en-US" altLang="de-DE">
              <a:solidFill>
                <a:srgbClr val="000000"/>
              </a:solidFill>
            </a:endParaRPr>
          </a:p>
        </p:txBody>
      </p:sp>
    </p:spTree>
    <p:extLst>
      <p:ext uri="{BB962C8B-B14F-4D97-AF65-F5344CB8AC3E}">
        <p14:creationId xmlns:p14="http://schemas.microsoft.com/office/powerpoint/2010/main" val="43649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10.09..2015</a:t>
            </a:r>
            <a:endParaRPr lang="de-CH"/>
          </a:p>
        </p:txBody>
      </p:sp>
      <p:sp>
        <p:nvSpPr>
          <p:cNvPr id="6" name="Fußzeilenplatzhalter 5"/>
          <p:cNvSpPr>
            <a:spLocks noGrp="1"/>
          </p:cNvSpPr>
          <p:nvPr>
            <p:ph type="ftr" sz="quarter" idx="11"/>
          </p:nvPr>
        </p:nvSpPr>
        <p:spPr/>
        <p:txBody>
          <a:bodyPr/>
          <a:lstStyle/>
          <a:p>
            <a:r>
              <a:rPr lang="en-US" smtClean="0"/>
              <a:t>Swiss Action Plan on Nano Safety</a:t>
            </a:r>
            <a:endParaRPr lang="de-CH"/>
          </a:p>
        </p:txBody>
      </p:sp>
      <p:sp>
        <p:nvSpPr>
          <p:cNvPr id="7" name="Foliennummernplatzhalter 6"/>
          <p:cNvSpPr>
            <a:spLocks noGrp="1"/>
          </p:cNvSpPr>
          <p:nvPr>
            <p:ph type="sldNum" sz="quarter" idx="12"/>
          </p:nvPr>
        </p:nvSpPr>
        <p:spPr/>
        <p:txBody>
          <a:bodyPr/>
          <a:lstStyle/>
          <a:p>
            <a:fld id="{7BFBCEDA-CD4D-4E66-A79A-350099644BF2}" type="slidenum">
              <a:rPr lang="de-CH" smtClean="0"/>
              <a:t>‹Nr.›</a:t>
            </a:fld>
            <a:endParaRPr lang="de-CH"/>
          </a:p>
        </p:txBody>
      </p:sp>
    </p:spTree>
    <p:extLst>
      <p:ext uri="{BB962C8B-B14F-4D97-AF65-F5344CB8AC3E}">
        <p14:creationId xmlns:p14="http://schemas.microsoft.com/office/powerpoint/2010/main" val="116619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10.09..2015</a:t>
            </a:r>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Swiss Action Plan on Nano Safety</a:t>
            </a:r>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BCEDA-CD4D-4E66-A79A-350099644BF2}" type="slidenum">
              <a:rPr lang="de-CH" smtClean="0"/>
              <a:t>‹Nr.›</a:t>
            </a:fld>
            <a:endParaRPr lang="de-CH"/>
          </a:p>
        </p:txBody>
      </p:sp>
    </p:spTree>
    <p:extLst>
      <p:ext uri="{BB962C8B-B14F-4D97-AF65-F5344CB8AC3E}">
        <p14:creationId xmlns:p14="http://schemas.microsoft.com/office/powerpoint/2010/main" val="195773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4386" name="Picture 2" descr="Logo_CMYK_po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36134" y="387350"/>
            <a:ext cx="26627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 Box 3"/>
          <p:cNvSpPr txBox="1">
            <a:spLocks noChangeArrowheads="1"/>
          </p:cNvSpPr>
          <p:nvPr/>
        </p:nvSpPr>
        <p:spPr bwMode="auto">
          <a:xfrm>
            <a:off x="10668000" y="6415088"/>
            <a:ext cx="1117600"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fontAlgn="base">
              <a:spcBef>
                <a:spcPct val="50000"/>
              </a:spcBef>
              <a:spcAft>
                <a:spcPct val="0"/>
              </a:spcAft>
            </a:pPr>
            <a:fld id="{9007E974-9CF4-468C-9ED4-078F6C1D7C30}" type="slidenum">
              <a:rPr lang="en-GB" altLang="de-DE" sz="1000" smtClean="0">
                <a:solidFill>
                  <a:srgbClr val="000000"/>
                </a:solidFill>
              </a:rPr>
              <a:pPr algn="r" fontAlgn="base">
                <a:spcBef>
                  <a:spcPct val="50000"/>
                </a:spcBef>
                <a:spcAft>
                  <a:spcPct val="0"/>
                </a:spcAft>
              </a:pPr>
              <a:t>‹Nr.›</a:t>
            </a:fld>
            <a:endParaRPr lang="en-GB" altLang="de-DE" sz="1000" smtClean="0">
              <a:solidFill>
                <a:srgbClr val="000000"/>
              </a:solidFill>
            </a:endParaRPr>
          </a:p>
        </p:txBody>
      </p:sp>
      <p:sp>
        <p:nvSpPr>
          <p:cNvPr id="144388" name="Text Box 4"/>
          <p:cNvSpPr txBox="1">
            <a:spLocks noChangeArrowheads="1"/>
          </p:cNvSpPr>
          <p:nvPr/>
        </p:nvSpPr>
        <p:spPr bwMode="auto">
          <a:xfrm>
            <a:off x="6096000" y="381000"/>
            <a:ext cx="54864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r>
              <a:rPr lang="en-GB" altLang="de-DE" sz="800" smtClean="0">
                <a:solidFill>
                  <a:srgbClr val="000000"/>
                </a:solidFill>
              </a:rPr>
              <a:t>Eidgenössisches Departement des Innern EDI</a:t>
            </a:r>
          </a:p>
          <a:p>
            <a:pPr fontAlgn="base">
              <a:spcBef>
                <a:spcPct val="0"/>
              </a:spcBef>
              <a:spcAft>
                <a:spcPct val="0"/>
              </a:spcAft>
            </a:pPr>
            <a:r>
              <a:rPr lang="en-GB" altLang="de-DE" sz="800" b="1" smtClean="0">
                <a:solidFill>
                  <a:srgbClr val="000000"/>
                </a:solidFill>
              </a:rPr>
              <a:t>Bundesamt für Gesundheit BAG</a:t>
            </a:r>
          </a:p>
          <a:p>
            <a:pPr fontAlgn="base">
              <a:spcBef>
                <a:spcPct val="0"/>
              </a:spcBef>
              <a:spcAft>
                <a:spcPct val="0"/>
              </a:spcAft>
            </a:pPr>
            <a:r>
              <a:rPr lang="en-GB" altLang="de-DE" sz="800" smtClean="0">
                <a:solidFill>
                  <a:srgbClr val="000000"/>
                </a:solidFill>
              </a:rPr>
              <a:t>Direktionsbereich Verbraucherschutz</a:t>
            </a:r>
          </a:p>
        </p:txBody>
      </p:sp>
      <p:sp>
        <p:nvSpPr>
          <p:cNvPr id="144391" name="Rectangle 7"/>
          <p:cNvSpPr>
            <a:spLocks noGrp="1" noChangeArrowheads="1"/>
          </p:cNvSpPr>
          <p:nvPr>
            <p:ph type="ftr" sz="quarter" idx="3"/>
          </p:nvPr>
        </p:nvSpPr>
        <p:spPr bwMode="auto">
          <a:xfrm>
            <a:off x="387351" y="6381750"/>
            <a:ext cx="986154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r>
              <a:rPr lang="en-US" altLang="de-DE" smtClean="0">
                <a:solidFill>
                  <a:srgbClr val="000000"/>
                </a:solidFill>
              </a:rPr>
              <a:t>Swiss Action Plan on Nano Safety</a:t>
            </a:r>
          </a:p>
        </p:txBody>
      </p:sp>
    </p:spTree>
    <p:extLst>
      <p:ext uri="{BB962C8B-B14F-4D97-AF65-F5344CB8AC3E}">
        <p14:creationId xmlns:p14="http://schemas.microsoft.com/office/powerpoint/2010/main" val="3146702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fontAlgn="base">
        <a:spcBef>
          <a:spcPct val="0"/>
        </a:spcBef>
        <a:spcAft>
          <a:spcPct val="0"/>
        </a:spcAft>
        <a:defRPr sz="2400" b="1" kern="1200">
          <a:solidFill>
            <a:srgbClr val="333399"/>
          </a:solidFill>
          <a:latin typeface="+mj-lt"/>
          <a:ea typeface="+mj-ea"/>
          <a:cs typeface="+mj-cs"/>
        </a:defRPr>
      </a:lvl1pPr>
      <a:lvl2pPr algn="l" rtl="0" fontAlgn="base">
        <a:spcBef>
          <a:spcPct val="0"/>
        </a:spcBef>
        <a:spcAft>
          <a:spcPct val="0"/>
        </a:spcAft>
        <a:defRPr sz="2400" b="1">
          <a:solidFill>
            <a:srgbClr val="333399"/>
          </a:solidFill>
          <a:latin typeface="Arial" panose="020B0604020202020204" pitchFamily="34" charset="0"/>
        </a:defRPr>
      </a:lvl2pPr>
      <a:lvl3pPr algn="l" rtl="0" fontAlgn="base">
        <a:spcBef>
          <a:spcPct val="0"/>
        </a:spcBef>
        <a:spcAft>
          <a:spcPct val="0"/>
        </a:spcAft>
        <a:defRPr sz="2400" b="1">
          <a:solidFill>
            <a:srgbClr val="333399"/>
          </a:solidFill>
          <a:latin typeface="Arial" panose="020B0604020202020204" pitchFamily="34" charset="0"/>
        </a:defRPr>
      </a:lvl3pPr>
      <a:lvl4pPr algn="l" rtl="0" fontAlgn="base">
        <a:spcBef>
          <a:spcPct val="0"/>
        </a:spcBef>
        <a:spcAft>
          <a:spcPct val="0"/>
        </a:spcAft>
        <a:defRPr sz="2400" b="1">
          <a:solidFill>
            <a:srgbClr val="333399"/>
          </a:solidFill>
          <a:latin typeface="Arial" panose="020B0604020202020204" pitchFamily="34" charset="0"/>
        </a:defRPr>
      </a:lvl4pPr>
      <a:lvl5pPr algn="l" rtl="0" fontAlgn="base">
        <a:spcBef>
          <a:spcPct val="0"/>
        </a:spcBef>
        <a:spcAft>
          <a:spcPct val="0"/>
        </a:spcAft>
        <a:defRPr sz="2400" b="1">
          <a:solidFill>
            <a:srgbClr val="333399"/>
          </a:solidFill>
          <a:latin typeface="Arial" panose="020B0604020202020204" pitchFamily="34" charset="0"/>
        </a:defRPr>
      </a:lvl5pPr>
      <a:lvl6pPr marL="457200" algn="l" rtl="0" fontAlgn="base">
        <a:spcBef>
          <a:spcPct val="0"/>
        </a:spcBef>
        <a:spcAft>
          <a:spcPct val="0"/>
        </a:spcAft>
        <a:defRPr sz="2400" b="1">
          <a:solidFill>
            <a:srgbClr val="333399"/>
          </a:solidFill>
          <a:latin typeface="Arial" panose="020B0604020202020204" pitchFamily="34" charset="0"/>
        </a:defRPr>
      </a:lvl6pPr>
      <a:lvl7pPr marL="914400" algn="l" rtl="0" fontAlgn="base">
        <a:spcBef>
          <a:spcPct val="0"/>
        </a:spcBef>
        <a:spcAft>
          <a:spcPct val="0"/>
        </a:spcAft>
        <a:defRPr sz="2400" b="1">
          <a:solidFill>
            <a:srgbClr val="333399"/>
          </a:solidFill>
          <a:latin typeface="Arial" panose="020B0604020202020204" pitchFamily="34" charset="0"/>
        </a:defRPr>
      </a:lvl7pPr>
      <a:lvl8pPr marL="1371600" algn="l" rtl="0" fontAlgn="base">
        <a:spcBef>
          <a:spcPct val="0"/>
        </a:spcBef>
        <a:spcAft>
          <a:spcPct val="0"/>
        </a:spcAft>
        <a:defRPr sz="2400" b="1">
          <a:solidFill>
            <a:srgbClr val="333399"/>
          </a:solidFill>
          <a:latin typeface="Arial" panose="020B0604020202020204" pitchFamily="34" charset="0"/>
        </a:defRPr>
      </a:lvl8pPr>
      <a:lvl9pPr marL="1828800" algn="l" rtl="0" fontAlgn="base">
        <a:spcBef>
          <a:spcPct val="0"/>
        </a:spcBef>
        <a:spcAft>
          <a:spcPct val="0"/>
        </a:spcAft>
        <a:defRPr sz="2400" b="1">
          <a:solidFill>
            <a:srgbClr val="333399"/>
          </a:solidFill>
          <a:latin typeface="Arial" panose="020B0604020202020204" pitchFamily="34" charset="0"/>
        </a:defRPr>
      </a:lvl9pPr>
    </p:titleStyle>
    <p:bodyStyle>
      <a:lvl1pPr marL="18573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1pPr>
      <a:lvl2pPr marL="565150" indent="-184150"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2pPr>
      <a:lvl3pPr marL="94138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3pPr>
      <a:lvl4pPr marL="1330325"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4pPr>
      <a:lvl5pPr marL="1719263"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4386" name="Picture 2" descr="Logo_CMYK_po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36134" y="387350"/>
            <a:ext cx="26627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 Box 3"/>
          <p:cNvSpPr txBox="1">
            <a:spLocks noChangeArrowheads="1"/>
          </p:cNvSpPr>
          <p:nvPr/>
        </p:nvSpPr>
        <p:spPr bwMode="auto">
          <a:xfrm>
            <a:off x="10668000" y="6415088"/>
            <a:ext cx="1117600"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fontAlgn="base">
              <a:spcBef>
                <a:spcPct val="50000"/>
              </a:spcBef>
              <a:spcAft>
                <a:spcPct val="0"/>
              </a:spcAft>
            </a:pPr>
            <a:fld id="{9007E974-9CF4-468C-9ED4-078F6C1D7C30}" type="slidenum">
              <a:rPr lang="en-GB" altLang="de-DE" sz="1000" smtClean="0">
                <a:solidFill>
                  <a:srgbClr val="000000"/>
                </a:solidFill>
              </a:rPr>
              <a:pPr algn="r" fontAlgn="base">
                <a:spcBef>
                  <a:spcPct val="50000"/>
                </a:spcBef>
                <a:spcAft>
                  <a:spcPct val="0"/>
                </a:spcAft>
              </a:pPr>
              <a:t>‹Nr.›</a:t>
            </a:fld>
            <a:endParaRPr lang="en-GB" altLang="de-DE" sz="1000" smtClean="0">
              <a:solidFill>
                <a:srgbClr val="000000"/>
              </a:solidFill>
            </a:endParaRPr>
          </a:p>
        </p:txBody>
      </p:sp>
      <p:sp>
        <p:nvSpPr>
          <p:cNvPr id="144388" name="Text Box 4"/>
          <p:cNvSpPr txBox="1">
            <a:spLocks noChangeArrowheads="1"/>
          </p:cNvSpPr>
          <p:nvPr/>
        </p:nvSpPr>
        <p:spPr bwMode="auto">
          <a:xfrm>
            <a:off x="6096000" y="381000"/>
            <a:ext cx="54864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r>
              <a:rPr lang="en-GB" altLang="de-DE" sz="800" smtClean="0">
                <a:solidFill>
                  <a:srgbClr val="000000"/>
                </a:solidFill>
              </a:rPr>
              <a:t>Eidgenössisches Departement des Innern EDI</a:t>
            </a:r>
          </a:p>
          <a:p>
            <a:pPr fontAlgn="base">
              <a:spcBef>
                <a:spcPct val="0"/>
              </a:spcBef>
              <a:spcAft>
                <a:spcPct val="0"/>
              </a:spcAft>
            </a:pPr>
            <a:r>
              <a:rPr lang="en-GB" altLang="de-DE" sz="800" b="1" smtClean="0">
                <a:solidFill>
                  <a:srgbClr val="000000"/>
                </a:solidFill>
              </a:rPr>
              <a:t>Bundesamt für Gesundheit BAG</a:t>
            </a:r>
          </a:p>
          <a:p>
            <a:pPr fontAlgn="base">
              <a:spcBef>
                <a:spcPct val="0"/>
              </a:spcBef>
              <a:spcAft>
                <a:spcPct val="0"/>
              </a:spcAft>
            </a:pPr>
            <a:r>
              <a:rPr lang="en-GB" altLang="de-DE" sz="800" smtClean="0">
                <a:solidFill>
                  <a:srgbClr val="000000"/>
                </a:solidFill>
              </a:rPr>
              <a:t>Direktionsbereich Verbraucherschutz</a:t>
            </a:r>
          </a:p>
        </p:txBody>
      </p:sp>
      <p:sp>
        <p:nvSpPr>
          <p:cNvPr id="144391" name="Rectangle 7"/>
          <p:cNvSpPr>
            <a:spLocks noGrp="1" noChangeArrowheads="1"/>
          </p:cNvSpPr>
          <p:nvPr>
            <p:ph type="ftr" sz="quarter" idx="3"/>
          </p:nvPr>
        </p:nvSpPr>
        <p:spPr bwMode="auto">
          <a:xfrm>
            <a:off x="387351" y="6381750"/>
            <a:ext cx="986154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r>
              <a:rPr lang="en-US" altLang="de-DE" smtClean="0">
                <a:solidFill>
                  <a:srgbClr val="000000"/>
                </a:solidFill>
              </a:rPr>
              <a:t>Swiss Action Plan on Nano Safety</a:t>
            </a:r>
          </a:p>
        </p:txBody>
      </p:sp>
    </p:spTree>
    <p:extLst>
      <p:ext uri="{BB962C8B-B14F-4D97-AF65-F5344CB8AC3E}">
        <p14:creationId xmlns:p14="http://schemas.microsoft.com/office/powerpoint/2010/main" val="24929974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l" rtl="0" fontAlgn="base">
        <a:spcBef>
          <a:spcPct val="0"/>
        </a:spcBef>
        <a:spcAft>
          <a:spcPct val="0"/>
        </a:spcAft>
        <a:defRPr sz="2400" b="1" kern="1200">
          <a:solidFill>
            <a:srgbClr val="333399"/>
          </a:solidFill>
          <a:latin typeface="+mj-lt"/>
          <a:ea typeface="+mj-ea"/>
          <a:cs typeface="+mj-cs"/>
        </a:defRPr>
      </a:lvl1pPr>
      <a:lvl2pPr algn="l" rtl="0" fontAlgn="base">
        <a:spcBef>
          <a:spcPct val="0"/>
        </a:spcBef>
        <a:spcAft>
          <a:spcPct val="0"/>
        </a:spcAft>
        <a:defRPr sz="2400" b="1">
          <a:solidFill>
            <a:srgbClr val="333399"/>
          </a:solidFill>
          <a:latin typeface="Arial" panose="020B0604020202020204" pitchFamily="34" charset="0"/>
        </a:defRPr>
      </a:lvl2pPr>
      <a:lvl3pPr algn="l" rtl="0" fontAlgn="base">
        <a:spcBef>
          <a:spcPct val="0"/>
        </a:spcBef>
        <a:spcAft>
          <a:spcPct val="0"/>
        </a:spcAft>
        <a:defRPr sz="2400" b="1">
          <a:solidFill>
            <a:srgbClr val="333399"/>
          </a:solidFill>
          <a:latin typeface="Arial" panose="020B0604020202020204" pitchFamily="34" charset="0"/>
        </a:defRPr>
      </a:lvl3pPr>
      <a:lvl4pPr algn="l" rtl="0" fontAlgn="base">
        <a:spcBef>
          <a:spcPct val="0"/>
        </a:spcBef>
        <a:spcAft>
          <a:spcPct val="0"/>
        </a:spcAft>
        <a:defRPr sz="2400" b="1">
          <a:solidFill>
            <a:srgbClr val="333399"/>
          </a:solidFill>
          <a:latin typeface="Arial" panose="020B0604020202020204" pitchFamily="34" charset="0"/>
        </a:defRPr>
      </a:lvl4pPr>
      <a:lvl5pPr algn="l" rtl="0" fontAlgn="base">
        <a:spcBef>
          <a:spcPct val="0"/>
        </a:spcBef>
        <a:spcAft>
          <a:spcPct val="0"/>
        </a:spcAft>
        <a:defRPr sz="2400" b="1">
          <a:solidFill>
            <a:srgbClr val="333399"/>
          </a:solidFill>
          <a:latin typeface="Arial" panose="020B0604020202020204" pitchFamily="34" charset="0"/>
        </a:defRPr>
      </a:lvl5pPr>
      <a:lvl6pPr marL="457200" algn="l" rtl="0" fontAlgn="base">
        <a:spcBef>
          <a:spcPct val="0"/>
        </a:spcBef>
        <a:spcAft>
          <a:spcPct val="0"/>
        </a:spcAft>
        <a:defRPr sz="2400" b="1">
          <a:solidFill>
            <a:srgbClr val="333399"/>
          </a:solidFill>
          <a:latin typeface="Arial" panose="020B0604020202020204" pitchFamily="34" charset="0"/>
        </a:defRPr>
      </a:lvl6pPr>
      <a:lvl7pPr marL="914400" algn="l" rtl="0" fontAlgn="base">
        <a:spcBef>
          <a:spcPct val="0"/>
        </a:spcBef>
        <a:spcAft>
          <a:spcPct val="0"/>
        </a:spcAft>
        <a:defRPr sz="2400" b="1">
          <a:solidFill>
            <a:srgbClr val="333399"/>
          </a:solidFill>
          <a:latin typeface="Arial" panose="020B0604020202020204" pitchFamily="34" charset="0"/>
        </a:defRPr>
      </a:lvl7pPr>
      <a:lvl8pPr marL="1371600" algn="l" rtl="0" fontAlgn="base">
        <a:spcBef>
          <a:spcPct val="0"/>
        </a:spcBef>
        <a:spcAft>
          <a:spcPct val="0"/>
        </a:spcAft>
        <a:defRPr sz="2400" b="1">
          <a:solidFill>
            <a:srgbClr val="333399"/>
          </a:solidFill>
          <a:latin typeface="Arial" panose="020B0604020202020204" pitchFamily="34" charset="0"/>
        </a:defRPr>
      </a:lvl8pPr>
      <a:lvl9pPr marL="1828800" algn="l" rtl="0" fontAlgn="base">
        <a:spcBef>
          <a:spcPct val="0"/>
        </a:spcBef>
        <a:spcAft>
          <a:spcPct val="0"/>
        </a:spcAft>
        <a:defRPr sz="2400" b="1">
          <a:solidFill>
            <a:srgbClr val="333399"/>
          </a:solidFill>
          <a:latin typeface="Arial" panose="020B0604020202020204" pitchFamily="34" charset="0"/>
        </a:defRPr>
      </a:lvl9pPr>
    </p:titleStyle>
    <p:bodyStyle>
      <a:lvl1pPr marL="18573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1pPr>
      <a:lvl2pPr marL="565150" indent="-184150"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2pPr>
      <a:lvl3pPr marL="94138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3pPr>
      <a:lvl4pPr marL="1330325"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4pPr>
      <a:lvl5pPr marL="1719263"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4386" name="Picture 2" descr="Logo_CMYK_po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36134" y="387350"/>
            <a:ext cx="26627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 Box 3"/>
          <p:cNvSpPr txBox="1">
            <a:spLocks noChangeArrowheads="1"/>
          </p:cNvSpPr>
          <p:nvPr/>
        </p:nvSpPr>
        <p:spPr bwMode="auto">
          <a:xfrm>
            <a:off x="10668000" y="6415088"/>
            <a:ext cx="1117600"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fontAlgn="base">
              <a:spcBef>
                <a:spcPct val="50000"/>
              </a:spcBef>
              <a:spcAft>
                <a:spcPct val="0"/>
              </a:spcAft>
            </a:pPr>
            <a:fld id="{9007E974-9CF4-468C-9ED4-078F6C1D7C30}" type="slidenum">
              <a:rPr lang="en-GB" altLang="de-DE" sz="1000" smtClean="0">
                <a:solidFill>
                  <a:srgbClr val="000000"/>
                </a:solidFill>
              </a:rPr>
              <a:pPr algn="r" fontAlgn="base">
                <a:spcBef>
                  <a:spcPct val="50000"/>
                </a:spcBef>
                <a:spcAft>
                  <a:spcPct val="0"/>
                </a:spcAft>
              </a:pPr>
              <a:t>‹Nr.›</a:t>
            </a:fld>
            <a:endParaRPr lang="en-GB" altLang="de-DE" sz="1000" smtClean="0">
              <a:solidFill>
                <a:srgbClr val="000000"/>
              </a:solidFill>
            </a:endParaRPr>
          </a:p>
        </p:txBody>
      </p:sp>
      <p:sp>
        <p:nvSpPr>
          <p:cNvPr id="144388" name="Text Box 4"/>
          <p:cNvSpPr txBox="1">
            <a:spLocks noChangeArrowheads="1"/>
          </p:cNvSpPr>
          <p:nvPr/>
        </p:nvSpPr>
        <p:spPr bwMode="auto">
          <a:xfrm>
            <a:off x="6096000" y="381000"/>
            <a:ext cx="54864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r>
              <a:rPr lang="en-GB" altLang="de-DE" sz="800" smtClean="0">
                <a:solidFill>
                  <a:srgbClr val="000000"/>
                </a:solidFill>
              </a:rPr>
              <a:t>Eidgenössisches Departement des Innern EDI</a:t>
            </a:r>
          </a:p>
          <a:p>
            <a:pPr fontAlgn="base">
              <a:spcBef>
                <a:spcPct val="0"/>
              </a:spcBef>
              <a:spcAft>
                <a:spcPct val="0"/>
              </a:spcAft>
            </a:pPr>
            <a:r>
              <a:rPr lang="en-GB" altLang="de-DE" sz="800" b="1" smtClean="0">
                <a:solidFill>
                  <a:srgbClr val="000000"/>
                </a:solidFill>
              </a:rPr>
              <a:t>Bundesamt für Gesundheit BAG</a:t>
            </a:r>
          </a:p>
          <a:p>
            <a:pPr fontAlgn="base">
              <a:spcBef>
                <a:spcPct val="0"/>
              </a:spcBef>
              <a:spcAft>
                <a:spcPct val="0"/>
              </a:spcAft>
            </a:pPr>
            <a:r>
              <a:rPr lang="en-GB" altLang="de-DE" sz="800" smtClean="0">
                <a:solidFill>
                  <a:srgbClr val="000000"/>
                </a:solidFill>
              </a:rPr>
              <a:t>Direktionsbereich Verbraucherschutz</a:t>
            </a:r>
          </a:p>
        </p:txBody>
      </p:sp>
      <p:sp>
        <p:nvSpPr>
          <p:cNvPr id="144391" name="Rectangle 7"/>
          <p:cNvSpPr>
            <a:spLocks noGrp="1" noChangeArrowheads="1"/>
          </p:cNvSpPr>
          <p:nvPr>
            <p:ph type="ftr" sz="quarter" idx="3"/>
          </p:nvPr>
        </p:nvSpPr>
        <p:spPr bwMode="auto">
          <a:xfrm>
            <a:off x="387351" y="6381750"/>
            <a:ext cx="986154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r>
              <a:rPr lang="en-US" altLang="de-DE" smtClean="0">
                <a:solidFill>
                  <a:srgbClr val="000000"/>
                </a:solidFill>
              </a:rPr>
              <a:t>Swiss Action Plan on Nano Safety</a:t>
            </a:r>
          </a:p>
        </p:txBody>
      </p:sp>
    </p:spTree>
    <p:extLst>
      <p:ext uri="{BB962C8B-B14F-4D97-AF65-F5344CB8AC3E}">
        <p14:creationId xmlns:p14="http://schemas.microsoft.com/office/powerpoint/2010/main" val="14864808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p:txStyles>
    <p:titleStyle>
      <a:lvl1pPr algn="l" rtl="0" fontAlgn="base">
        <a:spcBef>
          <a:spcPct val="0"/>
        </a:spcBef>
        <a:spcAft>
          <a:spcPct val="0"/>
        </a:spcAft>
        <a:defRPr sz="2400" b="1" kern="1200">
          <a:solidFill>
            <a:srgbClr val="333399"/>
          </a:solidFill>
          <a:latin typeface="+mj-lt"/>
          <a:ea typeface="+mj-ea"/>
          <a:cs typeface="+mj-cs"/>
        </a:defRPr>
      </a:lvl1pPr>
      <a:lvl2pPr algn="l" rtl="0" fontAlgn="base">
        <a:spcBef>
          <a:spcPct val="0"/>
        </a:spcBef>
        <a:spcAft>
          <a:spcPct val="0"/>
        </a:spcAft>
        <a:defRPr sz="2400" b="1">
          <a:solidFill>
            <a:srgbClr val="333399"/>
          </a:solidFill>
          <a:latin typeface="Arial" panose="020B0604020202020204" pitchFamily="34" charset="0"/>
        </a:defRPr>
      </a:lvl2pPr>
      <a:lvl3pPr algn="l" rtl="0" fontAlgn="base">
        <a:spcBef>
          <a:spcPct val="0"/>
        </a:spcBef>
        <a:spcAft>
          <a:spcPct val="0"/>
        </a:spcAft>
        <a:defRPr sz="2400" b="1">
          <a:solidFill>
            <a:srgbClr val="333399"/>
          </a:solidFill>
          <a:latin typeface="Arial" panose="020B0604020202020204" pitchFamily="34" charset="0"/>
        </a:defRPr>
      </a:lvl3pPr>
      <a:lvl4pPr algn="l" rtl="0" fontAlgn="base">
        <a:spcBef>
          <a:spcPct val="0"/>
        </a:spcBef>
        <a:spcAft>
          <a:spcPct val="0"/>
        </a:spcAft>
        <a:defRPr sz="2400" b="1">
          <a:solidFill>
            <a:srgbClr val="333399"/>
          </a:solidFill>
          <a:latin typeface="Arial" panose="020B0604020202020204" pitchFamily="34" charset="0"/>
        </a:defRPr>
      </a:lvl4pPr>
      <a:lvl5pPr algn="l" rtl="0" fontAlgn="base">
        <a:spcBef>
          <a:spcPct val="0"/>
        </a:spcBef>
        <a:spcAft>
          <a:spcPct val="0"/>
        </a:spcAft>
        <a:defRPr sz="2400" b="1">
          <a:solidFill>
            <a:srgbClr val="333399"/>
          </a:solidFill>
          <a:latin typeface="Arial" panose="020B0604020202020204" pitchFamily="34" charset="0"/>
        </a:defRPr>
      </a:lvl5pPr>
      <a:lvl6pPr marL="457200" algn="l" rtl="0" fontAlgn="base">
        <a:spcBef>
          <a:spcPct val="0"/>
        </a:spcBef>
        <a:spcAft>
          <a:spcPct val="0"/>
        </a:spcAft>
        <a:defRPr sz="2400" b="1">
          <a:solidFill>
            <a:srgbClr val="333399"/>
          </a:solidFill>
          <a:latin typeface="Arial" panose="020B0604020202020204" pitchFamily="34" charset="0"/>
        </a:defRPr>
      </a:lvl6pPr>
      <a:lvl7pPr marL="914400" algn="l" rtl="0" fontAlgn="base">
        <a:spcBef>
          <a:spcPct val="0"/>
        </a:spcBef>
        <a:spcAft>
          <a:spcPct val="0"/>
        </a:spcAft>
        <a:defRPr sz="2400" b="1">
          <a:solidFill>
            <a:srgbClr val="333399"/>
          </a:solidFill>
          <a:latin typeface="Arial" panose="020B0604020202020204" pitchFamily="34" charset="0"/>
        </a:defRPr>
      </a:lvl7pPr>
      <a:lvl8pPr marL="1371600" algn="l" rtl="0" fontAlgn="base">
        <a:spcBef>
          <a:spcPct val="0"/>
        </a:spcBef>
        <a:spcAft>
          <a:spcPct val="0"/>
        </a:spcAft>
        <a:defRPr sz="2400" b="1">
          <a:solidFill>
            <a:srgbClr val="333399"/>
          </a:solidFill>
          <a:latin typeface="Arial" panose="020B0604020202020204" pitchFamily="34" charset="0"/>
        </a:defRPr>
      </a:lvl8pPr>
      <a:lvl9pPr marL="1828800" algn="l" rtl="0" fontAlgn="base">
        <a:spcBef>
          <a:spcPct val="0"/>
        </a:spcBef>
        <a:spcAft>
          <a:spcPct val="0"/>
        </a:spcAft>
        <a:defRPr sz="2400" b="1">
          <a:solidFill>
            <a:srgbClr val="333399"/>
          </a:solidFill>
          <a:latin typeface="Arial" panose="020B0604020202020204" pitchFamily="34" charset="0"/>
        </a:defRPr>
      </a:lvl9pPr>
    </p:titleStyle>
    <p:bodyStyle>
      <a:lvl1pPr marL="18573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1pPr>
      <a:lvl2pPr marL="565150" indent="-184150"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2pPr>
      <a:lvl3pPr marL="94138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3pPr>
      <a:lvl4pPr marL="1330325"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4pPr>
      <a:lvl5pPr marL="1719263"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4386" name="Picture 2" descr="Logo_CMYK_po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36134" y="387350"/>
            <a:ext cx="26627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 Box 3"/>
          <p:cNvSpPr txBox="1">
            <a:spLocks noChangeArrowheads="1"/>
          </p:cNvSpPr>
          <p:nvPr/>
        </p:nvSpPr>
        <p:spPr bwMode="auto">
          <a:xfrm>
            <a:off x="10668000" y="6415088"/>
            <a:ext cx="1117600"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fontAlgn="base">
              <a:spcBef>
                <a:spcPct val="50000"/>
              </a:spcBef>
              <a:spcAft>
                <a:spcPct val="0"/>
              </a:spcAft>
            </a:pPr>
            <a:fld id="{9007E974-9CF4-468C-9ED4-078F6C1D7C30}" type="slidenum">
              <a:rPr lang="en-GB" altLang="de-DE" sz="1000" smtClean="0">
                <a:solidFill>
                  <a:srgbClr val="000000"/>
                </a:solidFill>
              </a:rPr>
              <a:pPr algn="r" fontAlgn="base">
                <a:spcBef>
                  <a:spcPct val="50000"/>
                </a:spcBef>
                <a:spcAft>
                  <a:spcPct val="0"/>
                </a:spcAft>
              </a:pPr>
              <a:t>‹Nr.›</a:t>
            </a:fld>
            <a:endParaRPr lang="en-GB" altLang="de-DE" sz="1000" smtClean="0">
              <a:solidFill>
                <a:srgbClr val="000000"/>
              </a:solidFill>
            </a:endParaRPr>
          </a:p>
        </p:txBody>
      </p:sp>
      <p:sp>
        <p:nvSpPr>
          <p:cNvPr id="144388" name="Text Box 4"/>
          <p:cNvSpPr txBox="1">
            <a:spLocks noChangeArrowheads="1"/>
          </p:cNvSpPr>
          <p:nvPr/>
        </p:nvSpPr>
        <p:spPr bwMode="auto">
          <a:xfrm>
            <a:off x="6096000" y="381000"/>
            <a:ext cx="54864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r>
              <a:rPr lang="en-GB" altLang="de-DE" sz="800" smtClean="0">
                <a:solidFill>
                  <a:srgbClr val="000000"/>
                </a:solidFill>
              </a:rPr>
              <a:t>Eidgenössisches Departement des Innern EDI</a:t>
            </a:r>
          </a:p>
          <a:p>
            <a:pPr fontAlgn="base">
              <a:spcBef>
                <a:spcPct val="0"/>
              </a:spcBef>
              <a:spcAft>
                <a:spcPct val="0"/>
              </a:spcAft>
            </a:pPr>
            <a:r>
              <a:rPr lang="en-GB" altLang="de-DE" sz="800" b="1" smtClean="0">
                <a:solidFill>
                  <a:srgbClr val="000000"/>
                </a:solidFill>
              </a:rPr>
              <a:t>Bundesamt für Gesundheit BAG</a:t>
            </a:r>
          </a:p>
          <a:p>
            <a:pPr fontAlgn="base">
              <a:spcBef>
                <a:spcPct val="0"/>
              </a:spcBef>
              <a:spcAft>
                <a:spcPct val="0"/>
              </a:spcAft>
            </a:pPr>
            <a:r>
              <a:rPr lang="en-GB" altLang="de-DE" sz="800" smtClean="0">
                <a:solidFill>
                  <a:srgbClr val="000000"/>
                </a:solidFill>
              </a:rPr>
              <a:t>Direktionsbereich Verbraucherschutz</a:t>
            </a:r>
          </a:p>
        </p:txBody>
      </p:sp>
      <p:sp>
        <p:nvSpPr>
          <p:cNvPr id="144391" name="Rectangle 7"/>
          <p:cNvSpPr>
            <a:spLocks noGrp="1" noChangeArrowheads="1"/>
          </p:cNvSpPr>
          <p:nvPr>
            <p:ph type="ftr" sz="quarter" idx="3"/>
          </p:nvPr>
        </p:nvSpPr>
        <p:spPr bwMode="auto">
          <a:xfrm>
            <a:off x="387351" y="6381750"/>
            <a:ext cx="986154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r>
              <a:rPr lang="en-US" altLang="de-DE" smtClean="0">
                <a:solidFill>
                  <a:srgbClr val="000000"/>
                </a:solidFill>
              </a:rPr>
              <a:t>Swiss Action Plan on Nano Safety</a:t>
            </a:r>
          </a:p>
        </p:txBody>
      </p:sp>
    </p:spTree>
    <p:extLst>
      <p:ext uri="{BB962C8B-B14F-4D97-AF65-F5344CB8AC3E}">
        <p14:creationId xmlns:p14="http://schemas.microsoft.com/office/powerpoint/2010/main" val="64778048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p:txStyles>
    <p:titleStyle>
      <a:lvl1pPr algn="l" rtl="0" fontAlgn="base">
        <a:spcBef>
          <a:spcPct val="0"/>
        </a:spcBef>
        <a:spcAft>
          <a:spcPct val="0"/>
        </a:spcAft>
        <a:defRPr sz="2400" b="1" kern="1200">
          <a:solidFill>
            <a:srgbClr val="333399"/>
          </a:solidFill>
          <a:latin typeface="+mj-lt"/>
          <a:ea typeface="+mj-ea"/>
          <a:cs typeface="+mj-cs"/>
        </a:defRPr>
      </a:lvl1pPr>
      <a:lvl2pPr algn="l" rtl="0" fontAlgn="base">
        <a:spcBef>
          <a:spcPct val="0"/>
        </a:spcBef>
        <a:spcAft>
          <a:spcPct val="0"/>
        </a:spcAft>
        <a:defRPr sz="2400" b="1">
          <a:solidFill>
            <a:srgbClr val="333399"/>
          </a:solidFill>
          <a:latin typeface="Arial" panose="020B0604020202020204" pitchFamily="34" charset="0"/>
        </a:defRPr>
      </a:lvl2pPr>
      <a:lvl3pPr algn="l" rtl="0" fontAlgn="base">
        <a:spcBef>
          <a:spcPct val="0"/>
        </a:spcBef>
        <a:spcAft>
          <a:spcPct val="0"/>
        </a:spcAft>
        <a:defRPr sz="2400" b="1">
          <a:solidFill>
            <a:srgbClr val="333399"/>
          </a:solidFill>
          <a:latin typeface="Arial" panose="020B0604020202020204" pitchFamily="34" charset="0"/>
        </a:defRPr>
      </a:lvl3pPr>
      <a:lvl4pPr algn="l" rtl="0" fontAlgn="base">
        <a:spcBef>
          <a:spcPct val="0"/>
        </a:spcBef>
        <a:spcAft>
          <a:spcPct val="0"/>
        </a:spcAft>
        <a:defRPr sz="2400" b="1">
          <a:solidFill>
            <a:srgbClr val="333399"/>
          </a:solidFill>
          <a:latin typeface="Arial" panose="020B0604020202020204" pitchFamily="34" charset="0"/>
        </a:defRPr>
      </a:lvl4pPr>
      <a:lvl5pPr algn="l" rtl="0" fontAlgn="base">
        <a:spcBef>
          <a:spcPct val="0"/>
        </a:spcBef>
        <a:spcAft>
          <a:spcPct val="0"/>
        </a:spcAft>
        <a:defRPr sz="2400" b="1">
          <a:solidFill>
            <a:srgbClr val="333399"/>
          </a:solidFill>
          <a:latin typeface="Arial" panose="020B0604020202020204" pitchFamily="34" charset="0"/>
        </a:defRPr>
      </a:lvl5pPr>
      <a:lvl6pPr marL="457200" algn="l" rtl="0" fontAlgn="base">
        <a:spcBef>
          <a:spcPct val="0"/>
        </a:spcBef>
        <a:spcAft>
          <a:spcPct val="0"/>
        </a:spcAft>
        <a:defRPr sz="2400" b="1">
          <a:solidFill>
            <a:srgbClr val="333399"/>
          </a:solidFill>
          <a:latin typeface="Arial" panose="020B0604020202020204" pitchFamily="34" charset="0"/>
        </a:defRPr>
      </a:lvl6pPr>
      <a:lvl7pPr marL="914400" algn="l" rtl="0" fontAlgn="base">
        <a:spcBef>
          <a:spcPct val="0"/>
        </a:spcBef>
        <a:spcAft>
          <a:spcPct val="0"/>
        </a:spcAft>
        <a:defRPr sz="2400" b="1">
          <a:solidFill>
            <a:srgbClr val="333399"/>
          </a:solidFill>
          <a:latin typeface="Arial" panose="020B0604020202020204" pitchFamily="34" charset="0"/>
        </a:defRPr>
      </a:lvl7pPr>
      <a:lvl8pPr marL="1371600" algn="l" rtl="0" fontAlgn="base">
        <a:spcBef>
          <a:spcPct val="0"/>
        </a:spcBef>
        <a:spcAft>
          <a:spcPct val="0"/>
        </a:spcAft>
        <a:defRPr sz="2400" b="1">
          <a:solidFill>
            <a:srgbClr val="333399"/>
          </a:solidFill>
          <a:latin typeface="Arial" panose="020B0604020202020204" pitchFamily="34" charset="0"/>
        </a:defRPr>
      </a:lvl8pPr>
      <a:lvl9pPr marL="1828800" algn="l" rtl="0" fontAlgn="base">
        <a:spcBef>
          <a:spcPct val="0"/>
        </a:spcBef>
        <a:spcAft>
          <a:spcPct val="0"/>
        </a:spcAft>
        <a:defRPr sz="2400" b="1">
          <a:solidFill>
            <a:srgbClr val="333399"/>
          </a:solidFill>
          <a:latin typeface="Arial" panose="020B0604020202020204" pitchFamily="34" charset="0"/>
        </a:defRPr>
      </a:lvl9pPr>
    </p:titleStyle>
    <p:bodyStyle>
      <a:lvl1pPr marL="18573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1pPr>
      <a:lvl2pPr marL="565150" indent="-184150"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2pPr>
      <a:lvl3pPr marL="94138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3pPr>
      <a:lvl4pPr marL="1330325"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4pPr>
      <a:lvl5pPr marL="1719263"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4386" name="Picture 2" descr="Logo_CMYK_po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36134" y="387350"/>
            <a:ext cx="26627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 Box 3"/>
          <p:cNvSpPr txBox="1">
            <a:spLocks noChangeArrowheads="1"/>
          </p:cNvSpPr>
          <p:nvPr/>
        </p:nvSpPr>
        <p:spPr bwMode="auto">
          <a:xfrm>
            <a:off x="10668000" y="6415088"/>
            <a:ext cx="1117600"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fontAlgn="base">
              <a:spcBef>
                <a:spcPct val="50000"/>
              </a:spcBef>
              <a:spcAft>
                <a:spcPct val="0"/>
              </a:spcAft>
            </a:pPr>
            <a:fld id="{9007E974-9CF4-468C-9ED4-078F6C1D7C30}" type="slidenum">
              <a:rPr lang="en-GB" altLang="de-DE" sz="1000" smtClean="0">
                <a:solidFill>
                  <a:srgbClr val="000000"/>
                </a:solidFill>
              </a:rPr>
              <a:pPr algn="r" fontAlgn="base">
                <a:spcBef>
                  <a:spcPct val="50000"/>
                </a:spcBef>
                <a:spcAft>
                  <a:spcPct val="0"/>
                </a:spcAft>
              </a:pPr>
              <a:t>‹Nr.›</a:t>
            </a:fld>
            <a:endParaRPr lang="en-GB" altLang="de-DE" sz="1000" smtClean="0">
              <a:solidFill>
                <a:srgbClr val="000000"/>
              </a:solidFill>
            </a:endParaRPr>
          </a:p>
        </p:txBody>
      </p:sp>
      <p:sp>
        <p:nvSpPr>
          <p:cNvPr id="144388" name="Text Box 4"/>
          <p:cNvSpPr txBox="1">
            <a:spLocks noChangeArrowheads="1"/>
          </p:cNvSpPr>
          <p:nvPr/>
        </p:nvSpPr>
        <p:spPr bwMode="auto">
          <a:xfrm>
            <a:off x="6096000" y="381000"/>
            <a:ext cx="54864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r>
              <a:rPr lang="en-GB" altLang="de-DE" sz="800" smtClean="0">
                <a:solidFill>
                  <a:srgbClr val="000000"/>
                </a:solidFill>
              </a:rPr>
              <a:t>Eidgenössisches Departement des Innern EDI</a:t>
            </a:r>
          </a:p>
          <a:p>
            <a:pPr fontAlgn="base">
              <a:spcBef>
                <a:spcPct val="0"/>
              </a:spcBef>
              <a:spcAft>
                <a:spcPct val="0"/>
              </a:spcAft>
            </a:pPr>
            <a:r>
              <a:rPr lang="en-GB" altLang="de-DE" sz="800" b="1" smtClean="0">
                <a:solidFill>
                  <a:srgbClr val="000000"/>
                </a:solidFill>
              </a:rPr>
              <a:t>Bundesamt für Gesundheit BAG</a:t>
            </a:r>
          </a:p>
          <a:p>
            <a:pPr fontAlgn="base">
              <a:spcBef>
                <a:spcPct val="0"/>
              </a:spcBef>
              <a:spcAft>
                <a:spcPct val="0"/>
              </a:spcAft>
            </a:pPr>
            <a:r>
              <a:rPr lang="en-GB" altLang="de-DE" sz="800" smtClean="0">
                <a:solidFill>
                  <a:srgbClr val="000000"/>
                </a:solidFill>
              </a:rPr>
              <a:t>Direktionsbereich Verbraucherschutz</a:t>
            </a:r>
          </a:p>
        </p:txBody>
      </p:sp>
      <p:sp>
        <p:nvSpPr>
          <p:cNvPr id="144391" name="Rectangle 7"/>
          <p:cNvSpPr>
            <a:spLocks noGrp="1" noChangeArrowheads="1"/>
          </p:cNvSpPr>
          <p:nvPr>
            <p:ph type="ftr" sz="quarter" idx="3"/>
          </p:nvPr>
        </p:nvSpPr>
        <p:spPr bwMode="auto">
          <a:xfrm>
            <a:off x="387351" y="6381750"/>
            <a:ext cx="986154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r>
              <a:rPr lang="en-US" altLang="de-DE" smtClean="0">
                <a:solidFill>
                  <a:srgbClr val="000000"/>
                </a:solidFill>
              </a:rPr>
              <a:t>Swiss Action Plan on Nano Safety</a:t>
            </a:r>
          </a:p>
        </p:txBody>
      </p:sp>
    </p:spTree>
    <p:extLst>
      <p:ext uri="{BB962C8B-B14F-4D97-AF65-F5344CB8AC3E}">
        <p14:creationId xmlns:p14="http://schemas.microsoft.com/office/powerpoint/2010/main" val="41125607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p:txStyles>
    <p:titleStyle>
      <a:lvl1pPr algn="l" rtl="0" fontAlgn="base">
        <a:spcBef>
          <a:spcPct val="0"/>
        </a:spcBef>
        <a:spcAft>
          <a:spcPct val="0"/>
        </a:spcAft>
        <a:defRPr sz="2400" b="1" kern="1200">
          <a:solidFill>
            <a:srgbClr val="333399"/>
          </a:solidFill>
          <a:latin typeface="+mj-lt"/>
          <a:ea typeface="+mj-ea"/>
          <a:cs typeface="+mj-cs"/>
        </a:defRPr>
      </a:lvl1pPr>
      <a:lvl2pPr algn="l" rtl="0" fontAlgn="base">
        <a:spcBef>
          <a:spcPct val="0"/>
        </a:spcBef>
        <a:spcAft>
          <a:spcPct val="0"/>
        </a:spcAft>
        <a:defRPr sz="2400" b="1">
          <a:solidFill>
            <a:srgbClr val="333399"/>
          </a:solidFill>
          <a:latin typeface="Arial" panose="020B0604020202020204" pitchFamily="34" charset="0"/>
        </a:defRPr>
      </a:lvl2pPr>
      <a:lvl3pPr algn="l" rtl="0" fontAlgn="base">
        <a:spcBef>
          <a:spcPct val="0"/>
        </a:spcBef>
        <a:spcAft>
          <a:spcPct val="0"/>
        </a:spcAft>
        <a:defRPr sz="2400" b="1">
          <a:solidFill>
            <a:srgbClr val="333399"/>
          </a:solidFill>
          <a:latin typeface="Arial" panose="020B0604020202020204" pitchFamily="34" charset="0"/>
        </a:defRPr>
      </a:lvl3pPr>
      <a:lvl4pPr algn="l" rtl="0" fontAlgn="base">
        <a:spcBef>
          <a:spcPct val="0"/>
        </a:spcBef>
        <a:spcAft>
          <a:spcPct val="0"/>
        </a:spcAft>
        <a:defRPr sz="2400" b="1">
          <a:solidFill>
            <a:srgbClr val="333399"/>
          </a:solidFill>
          <a:latin typeface="Arial" panose="020B0604020202020204" pitchFamily="34" charset="0"/>
        </a:defRPr>
      </a:lvl4pPr>
      <a:lvl5pPr algn="l" rtl="0" fontAlgn="base">
        <a:spcBef>
          <a:spcPct val="0"/>
        </a:spcBef>
        <a:spcAft>
          <a:spcPct val="0"/>
        </a:spcAft>
        <a:defRPr sz="2400" b="1">
          <a:solidFill>
            <a:srgbClr val="333399"/>
          </a:solidFill>
          <a:latin typeface="Arial" panose="020B0604020202020204" pitchFamily="34" charset="0"/>
        </a:defRPr>
      </a:lvl5pPr>
      <a:lvl6pPr marL="457200" algn="l" rtl="0" fontAlgn="base">
        <a:spcBef>
          <a:spcPct val="0"/>
        </a:spcBef>
        <a:spcAft>
          <a:spcPct val="0"/>
        </a:spcAft>
        <a:defRPr sz="2400" b="1">
          <a:solidFill>
            <a:srgbClr val="333399"/>
          </a:solidFill>
          <a:latin typeface="Arial" panose="020B0604020202020204" pitchFamily="34" charset="0"/>
        </a:defRPr>
      </a:lvl6pPr>
      <a:lvl7pPr marL="914400" algn="l" rtl="0" fontAlgn="base">
        <a:spcBef>
          <a:spcPct val="0"/>
        </a:spcBef>
        <a:spcAft>
          <a:spcPct val="0"/>
        </a:spcAft>
        <a:defRPr sz="2400" b="1">
          <a:solidFill>
            <a:srgbClr val="333399"/>
          </a:solidFill>
          <a:latin typeface="Arial" panose="020B0604020202020204" pitchFamily="34" charset="0"/>
        </a:defRPr>
      </a:lvl7pPr>
      <a:lvl8pPr marL="1371600" algn="l" rtl="0" fontAlgn="base">
        <a:spcBef>
          <a:spcPct val="0"/>
        </a:spcBef>
        <a:spcAft>
          <a:spcPct val="0"/>
        </a:spcAft>
        <a:defRPr sz="2400" b="1">
          <a:solidFill>
            <a:srgbClr val="333399"/>
          </a:solidFill>
          <a:latin typeface="Arial" panose="020B0604020202020204" pitchFamily="34" charset="0"/>
        </a:defRPr>
      </a:lvl8pPr>
      <a:lvl9pPr marL="1828800" algn="l" rtl="0" fontAlgn="base">
        <a:spcBef>
          <a:spcPct val="0"/>
        </a:spcBef>
        <a:spcAft>
          <a:spcPct val="0"/>
        </a:spcAft>
        <a:defRPr sz="2400" b="1">
          <a:solidFill>
            <a:srgbClr val="333399"/>
          </a:solidFill>
          <a:latin typeface="Arial" panose="020B0604020202020204" pitchFamily="34" charset="0"/>
        </a:defRPr>
      </a:lvl9pPr>
    </p:titleStyle>
    <p:bodyStyle>
      <a:lvl1pPr marL="18573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1pPr>
      <a:lvl2pPr marL="565150" indent="-184150"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2pPr>
      <a:lvl3pPr marL="94138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3pPr>
      <a:lvl4pPr marL="1330325"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4pPr>
      <a:lvl5pPr marL="1719263"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4386" name="Picture 2" descr="Logo_CMYK_po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36134" y="387350"/>
            <a:ext cx="26627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 Box 3"/>
          <p:cNvSpPr txBox="1">
            <a:spLocks noChangeArrowheads="1"/>
          </p:cNvSpPr>
          <p:nvPr/>
        </p:nvSpPr>
        <p:spPr bwMode="auto">
          <a:xfrm>
            <a:off x="10668000" y="6415088"/>
            <a:ext cx="1117600" cy="24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fontAlgn="base">
              <a:spcBef>
                <a:spcPct val="50000"/>
              </a:spcBef>
              <a:spcAft>
                <a:spcPct val="0"/>
              </a:spcAft>
            </a:pPr>
            <a:fld id="{9007E974-9CF4-468C-9ED4-078F6C1D7C30}" type="slidenum">
              <a:rPr lang="en-GB" altLang="de-DE" sz="1000" smtClean="0">
                <a:solidFill>
                  <a:srgbClr val="000000"/>
                </a:solidFill>
              </a:rPr>
              <a:pPr algn="r" fontAlgn="base">
                <a:spcBef>
                  <a:spcPct val="50000"/>
                </a:spcBef>
                <a:spcAft>
                  <a:spcPct val="0"/>
                </a:spcAft>
              </a:pPr>
              <a:t>‹Nr.›</a:t>
            </a:fld>
            <a:endParaRPr lang="en-GB" altLang="de-DE" sz="1000" smtClean="0">
              <a:solidFill>
                <a:srgbClr val="000000"/>
              </a:solidFill>
            </a:endParaRPr>
          </a:p>
        </p:txBody>
      </p:sp>
      <p:sp>
        <p:nvSpPr>
          <p:cNvPr id="144388" name="Text Box 4"/>
          <p:cNvSpPr txBox="1">
            <a:spLocks noChangeArrowheads="1"/>
          </p:cNvSpPr>
          <p:nvPr/>
        </p:nvSpPr>
        <p:spPr bwMode="auto">
          <a:xfrm>
            <a:off x="6096000" y="381000"/>
            <a:ext cx="5486400"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0"/>
              </a:spcBef>
              <a:spcAft>
                <a:spcPct val="0"/>
              </a:spcAft>
            </a:pPr>
            <a:r>
              <a:rPr lang="en-GB" altLang="de-DE" sz="800" smtClean="0">
                <a:solidFill>
                  <a:srgbClr val="000000"/>
                </a:solidFill>
              </a:rPr>
              <a:t>Eidgenössisches Departement des Innern EDI</a:t>
            </a:r>
          </a:p>
          <a:p>
            <a:pPr fontAlgn="base">
              <a:spcBef>
                <a:spcPct val="0"/>
              </a:spcBef>
              <a:spcAft>
                <a:spcPct val="0"/>
              </a:spcAft>
            </a:pPr>
            <a:r>
              <a:rPr lang="en-GB" altLang="de-DE" sz="800" b="1" smtClean="0">
                <a:solidFill>
                  <a:srgbClr val="000000"/>
                </a:solidFill>
              </a:rPr>
              <a:t>Bundesamt für Gesundheit BAG</a:t>
            </a:r>
          </a:p>
          <a:p>
            <a:pPr fontAlgn="base">
              <a:spcBef>
                <a:spcPct val="0"/>
              </a:spcBef>
              <a:spcAft>
                <a:spcPct val="0"/>
              </a:spcAft>
            </a:pPr>
            <a:r>
              <a:rPr lang="en-GB" altLang="de-DE" sz="800" smtClean="0">
                <a:solidFill>
                  <a:srgbClr val="000000"/>
                </a:solidFill>
              </a:rPr>
              <a:t>Direktionsbereich Verbraucherschutz</a:t>
            </a:r>
          </a:p>
        </p:txBody>
      </p:sp>
      <p:sp>
        <p:nvSpPr>
          <p:cNvPr id="144391" name="Rectangle 7"/>
          <p:cNvSpPr>
            <a:spLocks noGrp="1" noChangeArrowheads="1"/>
          </p:cNvSpPr>
          <p:nvPr>
            <p:ph type="ftr" sz="quarter" idx="3"/>
          </p:nvPr>
        </p:nvSpPr>
        <p:spPr bwMode="auto">
          <a:xfrm>
            <a:off x="387351" y="6381750"/>
            <a:ext cx="986154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r>
              <a:rPr lang="en-US" altLang="de-DE" smtClean="0">
                <a:solidFill>
                  <a:srgbClr val="000000"/>
                </a:solidFill>
              </a:rPr>
              <a:t>Swiss Action Plan on Nano Safety</a:t>
            </a:r>
          </a:p>
        </p:txBody>
      </p:sp>
    </p:spTree>
    <p:extLst>
      <p:ext uri="{BB962C8B-B14F-4D97-AF65-F5344CB8AC3E}">
        <p14:creationId xmlns:p14="http://schemas.microsoft.com/office/powerpoint/2010/main" val="195854315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p:txStyles>
    <p:titleStyle>
      <a:lvl1pPr algn="l" rtl="0" fontAlgn="base">
        <a:spcBef>
          <a:spcPct val="0"/>
        </a:spcBef>
        <a:spcAft>
          <a:spcPct val="0"/>
        </a:spcAft>
        <a:defRPr sz="2400" b="1" kern="1200">
          <a:solidFill>
            <a:srgbClr val="333399"/>
          </a:solidFill>
          <a:latin typeface="+mj-lt"/>
          <a:ea typeface="+mj-ea"/>
          <a:cs typeface="+mj-cs"/>
        </a:defRPr>
      </a:lvl1pPr>
      <a:lvl2pPr algn="l" rtl="0" fontAlgn="base">
        <a:spcBef>
          <a:spcPct val="0"/>
        </a:spcBef>
        <a:spcAft>
          <a:spcPct val="0"/>
        </a:spcAft>
        <a:defRPr sz="2400" b="1">
          <a:solidFill>
            <a:srgbClr val="333399"/>
          </a:solidFill>
          <a:latin typeface="Arial" panose="020B0604020202020204" pitchFamily="34" charset="0"/>
        </a:defRPr>
      </a:lvl2pPr>
      <a:lvl3pPr algn="l" rtl="0" fontAlgn="base">
        <a:spcBef>
          <a:spcPct val="0"/>
        </a:spcBef>
        <a:spcAft>
          <a:spcPct val="0"/>
        </a:spcAft>
        <a:defRPr sz="2400" b="1">
          <a:solidFill>
            <a:srgbClr val="333399"/>
          </a:solidFill>
          <a:latin typeface="Arial" panose="020B0604020202020204" pitchFamily="34" charset="0"/>
        </a:defRPr>
      </a:lvl3pPr>
      <a:lvl4pPr algn="l" rtl="0" fontAlgn="base">
        <a:spcBef>
          <a:spcPct val="0"/>
        </a:spcBef>
        <a:spcAft>
          <a:spcPct val="0"/>
        </a:spcAft>
        <a:defRPr sz="2400" b="1">
          <a:solidFill>
            <a:srgbClr val="333399"/>
          </a:solidFill>
          <a:latin typeface="Arial" panose="020B0604020202020204" pitchFamily="34" charset="0"/>
        </a:defRPr>
      </a:lvl4pPr>
      <a:lvl5pPr algn="l" rtl="0" fontAlgn="base">
        <a:spcBef>
          <a:spcPct val="0"/>
        </a:spcBef>
        <a:spcAft>
          <a:spcPct val="0"/>
        </a:spcAft>
        <a:defRPr sz="2400" b="1">
          <a:solidFill>
            <a:srgbClr val="333399"/>
          </a:solidFill>
          <a:latin typeface="Arial" panose="020B0604020202020204" pitchFamily="34" charset="0"/>
        </a:defRPr>
      </a:lvl5pPr>
      <a:lvl6pPr marL="457200" algn="l" rtl="0" fontAlgn="base">
        <a:spcBef>
          <a:spcPct val="0"/>
        </a:spcBef>
        <a:spcAft>
          <a:spcPct val="0"/>
        </a:spcAft>
        <a:defRPr sz="2400" b="1">
          <a:solidFill>
            <a:srgbClr val="333399"/>
          </a:solidFill>
          <a:latin typeface="Arial" panose="020B0604020202020204" pitchFamily="34" charset="0"/>
        </a:defRPr>
      </a:lvl6pPr>
      <a:lvl7pPr marL="914400" algn="l" rtl="0" fontAlgn="base">
        <a:spcBef>
          <a:spcPct val="0"/>
        </a:spcBef>
        <a:spcAft>
          <a:spcPct val="0"/>
        </a:spcAft>
        <a:defRPr sz="2400" b="1">
          <a:solidFill>
            <a:srgbClr val="333399"/>
          </a:solidFill>
          <a:latin typeface="Arial" panose="020B0604020202020204" pitchFamily="34" charset="0"/>
        </a:defRPr>
      </a:lvl7pPr>
      <a:lvl8pPr marL="1371600" algn="l" rtl="0" fontAlgn="base">
        <a:spcBef>
          <a:spcPct val="0"/>
        </a:spcBef>
        <a:spcAft>
          <a:spcPct val="0"/>
        </a:spcAft>
        <a:defRPr sz="2400" b="1">
          <a:solidFill>
            <a:srgbClr val="333399"/>
          </a:solidFill>
          <a:latin typeface="Arial" panose="020B0604020202020204" pitchFamily="34" charset="0"/>
        </a:defRPr>
      </a:lvl8pPr>
      <a:lvl9pPr marL="1828800" algn="l" rtl="0" fontAlgn="base">
        <a:spcBef>
          <a:spcPct val="0"/>
        </a:spcBef>
        <a:spcAft>
          <a:spcPct val="0"/>
        </a:spcAft>
        <a:defRPr sz="2400" b="1">
          <a:solidFill>
            <a:srgbClr val="333399"/>
          </a:solidFill>
          <a:latin typeface="Arial" panose="020B0604020202020204" pitchFamily="34" charset="0"/>
        </a:defRPr>
      </a:lvl9pPr>
    </p:titleStyle>
    <p:bodyStyle>
      <a:lvl1pPr marL="18573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1pPr>
      <a:lvl2pPr marL="565150" indent="-184150"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2pPr>
      <a:lvl3pPr marL="941388" indent="-1857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3pPr>
      <a:lvl4pPr marL="1330325"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4pPr>
      <a:lvl5pPr marL="1719263" indent="-198438" algn="l" rtl="0" fontAlgn="base">
        <a:spcBef>
          <a:spcPct val="50000"/>
        </a:spcBef>
        <a:spcAft>
          <a:spcPct val="0"/>
        </a:spcAft>
        <a:buClr>
          <a:srgbClr val="333399"/>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79040" y="472123"/>
            <a:ext cx="9144000" cy="2387600"/>
          </a:xfrm>
        </p:spPr>
        <p:txBody>
          <a:bodyPr>
            <a:normAutofit fontScale="90000"/>
          </a:bodyPr>
          <a:lstStyle/>
          <a:p>
            <a:r>
              <a:rPr lang="de-CH" b="1" dirty="0" smtClean="0"/>
              <a:t>The Swiss Action Plan on </a:t>
            </a:r>
            <a:r>
              <a:rPr lang="de-CH" b="1" dirty="0" err="1" smtClean="0"/>
              <a:t>Synthetic</a:t>
            </a:r>
            <a:r>
              <a:rPr lang="de-CH" b="1" dirty="0" smtClean="0"/>
              <a:t> Nanomaterials: </a:t>
            </a:r>
            <a:br>
              <a:rPr lang="de-CH" b="1" dirty="0" smtClean="0"/>
            </a:br>
            <a:r>
              <a:rPr lang="de-CH" b="1" dirty="0" smtClean="0"/>
              <a:t>State </a:t>
            </a:r>
            <a:r>
              <a:rPr lang="de-CH" b="1" dirty="0" err="1" smtClean="0"/>
              <a:t>of</a:t>
            </a:r>
            <a:r>
              <a:rPr lang="de-CH" b="1" dirty="0" smtClean="0"/>
              <a:t> </a:t>
            </a:r>
            <a:r>
              <a:rPr lang="de-CH" b="1" dirty="0" err="1" smtClean="0"/>
              <a:t>implementation</a:t>
            </a:r>
            <a:endParaRPr lang="de-CH" dirty="0"/>
          </a:p>
        </p:txBody>
      </p:sp>
      <p:sp>
        <p:nvSpPr>
          <p:cNvPr id="3" name="Untertitel 2"/>
          <p:cNvSpPr>
            <a:spLocks noGrp="1"/>
          </p:cNvSpPr>
          <p:nvPr>
            <p:ph type="subTitle" idx="1"/>
          </p:nvPr>
        </p:nvSpPr>
        <p:spPr>
          <a:xfrm>
            <a:off x="2875280" y="3520758"/>
            <a:ext cx="9144000" cy="1655762"/>
          </a:xfrm>
        </p:spPr>
        <p:txBody>
          <a:bodyPr>
            <a:normAutofit fontScale="47500" lnSpcReduction="20000"/>
          </a:bodyPr>
          <a:lstStyle/>
          <a:p>
            <a:r>
              <a:rPr lang="de-CH" sz="7600" b="1" dirty="0" smtClean="0">
                <a:solidFill>
                  <a:prstClr val="black"/>
                </a:solidFill>
                <a:latin typeface="Calibri Light" panose="020F0302020204030204"/>
                <a:ea typeface="+mj-ea"/>
                <a:cs typeface="+mj-cs"/>
              </a:rPr>
              <a:t>Georg Karlaganis</a:t>
            </a:r>
            <a:br>
              <a:rPr lang="de-CH" sz="7600" b="1" dirty="0" smtClean="0">
                <a:solidFill>
                  <a:prstClr val="black"/>
                </a:solidFill>
                <a:latin typeface="Calibri Light" panose="020F0302020204030204"/>
                <a:ea typeface="+mj-ea"/>
                <a:cs typeface="+mj-cs"/>
              </a:rPr>
            </a:br>
            <a:r>
              <a:rPr lang="de-CH" sz="7600" b="1" dirty="0" smtClean="0">
                <a:solidFill>
                  <a:prstClr val="black"/>
                </a:solidFill>
                <a:latin typeface="Calibri Light" panose="020F0302020204030204"/>
                <a:ea typeface="+mj-ea"/>
                <a:cs typeface="+mj-cs"/>
              </a:rPr>
              <a:t>Regional Nano Workshop </a:t>
            </a:r>
            <a:r>
              <a:rPr lang="de-CH" sz="7600" b="1" dirty="0" err="1" smtClean="0">
                <a:solidFill>
                  <a:prstClr val="black"/>
                </a:solidFill>
                <a:latin typeface="Calibri Light" panose="020F0302020204030204"/>
                <a:ea typeface="+mj-ea"/>
                <a:cs typeface="+mj-cs"/>
              </a:rPr>
              <a:t>for</a:t>
            </a:r>
            <a:r>
              <a:rPr lang="de-CH" sz="7600" b="1" dirty="0" smtClean="0">
                <a:solidFill>
                  <a:prstClr val="black"/>
                </a:solidFill>
                <a:latin typeface="Calibri Light" panose="020F0302020204030204"/>
                <a:ea typeface="+mj-ea"/>
                <a:cs typeface="+mj-cs"/>
              </a:rPr>
              <a:t> </a:t>
            </a:r>
            <a:r>
              <a:rPr lang="de-CH" sz="7600" b="1" dirty="0" err="1" smtClean="0">
                <a:solidFill>
                  <a:prstClr val="black"/>
                </a:solidFill>
                <a:latin typeface="Calibri Light" panose="020F0302020204030204"/>
                <a:ea typeface="+mj-ea"/>
                <a:cs typeface="+mj-cs"/>
              </a:rPr>
              <a:t>Asia</a:t>
            </a:r>
            <a:r>
              <a:rPr lang="de-CH" sz="7600" b="1" dirty="0" smtClean="0">
                <a:solidFill>
                  <a:prstClr val="black"/>
                </a:solidFill>
                <a:latin typeface="Calibri Light" panose="020F0302020204030204"/>
                <a:ea typeface="+mj-ea"/>
                <a:cs typeface="+mj-cs"/>
              </a:rPr>
              <a:t> Pacific </a:t>
            </a:r>
            <a:br>
              <a:rPr lang="de-CH" sz="7600" b="1" dirty="0" smtClean="0">
                <a:solidFill>
                  <a:prstClr val="black"/>
                </a:solidFill>
                <a:latin typeface="Calibri Light" panose="020F0302020204030204"/>
                <a:ea typeface="+mj-ea"/>
                <a:cs typeface="+mj-cs"/>
              </a:rPr>
            </a:br>
            <a:r>
              <a:rPr lang="de-CH" sz="7600" b="1" dirty="0" smtClean="0">
                <a:solidFill>
                  <a:prstClr val="black"/>
                </a:solidFill>
                <a:latin typeface="Calibri Light" panose="020F0302020204030204"/>
                <a:ea typeface="+mj-ea"/>
                <a:cs typeface="+mj-cs"/>
              </a:rPr>
              <a:t>Bangkok Thailand</a:t>
            </a:r>
            <a:br>
              <a:rPr lang="de-CH" sz="7600" b="1" dirty="0" smtClean="0">
                <a:solidFill>
                  <a:prstClr val="black"/>
                </a:solidFill>
                <a:latin typeface="Calibri Light" panose="020F0302020204030204"/>
                <a:ea typeface="+mj-ea"/>
                <a:cs typeface="+mj-cs"/>
              </a:rPr>
            </a:br>
            <a:r>
              <a:rPr lang="de-CH" sz="7600" b="1" dirty="0" smtClean="0">
                <a:solidFill>
                  <a:prstClr val="black"/>
                </a:solidFill>
                <a:latin typeface="Calibri Light" panose="020F0302020204030204"/>
                <a:ea typeface="+mj-ea"/>
                <a:cs typeface="+mj-cs"/>
              </a:rPr>
              <a:t>10 September 2015</a:t>
            </a:r>
            <a:endParaRPr lang="de-CH" sz="7600" b="1" dirty="0"/>
          </a:p>
        </p:txBody>
      </p:sp>
      <p:pic>
        <p:nvPicPr>
          <p:cNvPr id="4" name="Picture 5" descr="Aktionsplan+Nano_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41318">
            <a:off x="387349" y="2822575"/>
            <a:ext cx="2273300" cy="32146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735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028680" cy="711835"/>
          </a:xfrm>
        </p:spPr>
        <p:txBody>
          <a:bodyPr/>
          <a:lstStyle/>
          <a:p>
            <a:r>
              <a:rPr lang="de-CH" b="1" dirty="0">
                <a:solidFill>
                  <a:prstClr val="black"/>
                </a:solidFill>
              </a:rPr>
              <a:t>Swiss Action </a:t>
            </a:r>
            <a:r>
              <a:rPr lang="de-CH" b="1" dirty="0" smtClean="0">
                <a:solidFill>
                  <a:prstClr val="black"/>
                </a:solidFill>
              </a:rPr>
              <a:t>Plan, </a:t>
            </a:r>
            <a:r>
              <a:rPr lang="de-CH" b="1" dirty="0">
                <a:solidFill>
                  <a:prstClr val="black"/>
                </a:solidFill>
              </a:rPr>
              <a:t>Table </a:t>
            </a:r>
            <a:r>
              <a:rPr lang="de-CH" b="1" dirty="0" err="1">
                <a:solidFill>
                  <a:prstClr val="black"/>
                </a:solidFill>
              </a:rPr>
              <a:t>of</a:t>
            </a:r>
            <a:r>
              <a:rPr lang="de-CH" b="1" dirty="0">
                <a:solidFill>
                  <a:prstClr val="black"/>
                </a:solidFill>
              </a:rPr>
              <a:t> Content </a:t>
            </a:r>
            <a:r>
              <a:rPr lang="de-CH" b="1" dirty="0" smtClean="0">
                <a:solidFill>
                  <a:prstClr val="black"/>
                </a:solidFill>
              </a:rPr>
              <a:t>2: </a:t>
            </a:r>
            <a:r>
              <a:rPr lang="de-CH" b="1" dirty="0" err="1" smtClean="0">
                <a:solidFill>
                  <a:prstClr val="black"/>
                </a:solidFill>
              </a:rPr>
              <a:t>Measures</a:t>
            </a:r>
            <a:endParaRPr lang="de-CH" dirty="0"/>
          </a:p>
        </p:txBody>
      </p:sp>
      <p:sp>
        <p:nvSpPr>
          <p:cNvPr id="3" name="Inhaltsplatzhalter 2"/>
          <p:cNvSpPr>
            <a:spLocks noGrp="1"/>
          </p:cNvSpPr>
          <p:nvPr>
            <p:ph idx="1"/>
          </p:nvPr>
        </p:nvSpPr>
        <p:spPr>
          <a:xfrm>
            <a:off x="838200" y="1076960"/>
            <a:ext cx="10515600" cy="5100003"/>
          </a:xfrm>
        </p:spPr>
        <p:txBody>
          <a:bodyPr>
            <a:noAutofit/>
          </a:bodyPr>
          <a:lstStyle/>
          <a:p>
            <a:pPr>
              <a:spcBef>
                <a:spcPts val="0"/>
              </a:spcBef>
            </a:pPr>
            <a:r>
              <a:rPr lang="de-CH" dirty="0" smtClean="0">
                <a:solidFill>
                  <a:srgbClr val="0090C1"/>
                </a:solidFill>
                <a:latin typeface="FrutigerLTStd-Light"/>
              </a:rPr>
              <a:t>3.1 </a:t>
            </a:r>
            <a:r>
              <a:rPr lang="de-CH" dirty="0">
                <a:solidFill>
                  <a:srgbClr val="0090C1"/>
                </a:solidFill>
                <a:latin typeface="FrutigerLTStd-Light"/>
              </a:rPr>
              <a:t>Communication </a:t>
            </a:r>
            <a:r>
              <a:rPr lang="de-CH" dirty="0" err="1">
                <a:solidFill>
                  <a:srgbClr val="0090C1"/>
                </a:solidFill>
                <a:latin typeface="FrutigerLTStd-Light"/>
              </a:rPr>
              <a:t>and</a:t>
            </a:r>
            <a:r>
              <a:rPr lang="de-CH" dirty="0">
                <a:solidFill>
                  <a:srgbClr val="0090C1"/>
                </a:solidFill>
                <a:latin typeface="FrutigerLTStd-Light"/>
              </a:rPr>
              <a:t> </a:t>
            </a:r>
            <a:r>
              <a:rPr lang="de-CH" dirty="0" err="1">
                <a:solidFill>
                  <a:srgbClr val="0090C1"/>
                </a:solidFill>
                <a:latin typeface="FrutigerLTStd-Light"/>
              </a:rPr>
              <a:t>promotion</a:t>
            </a:r>
            <a:r>
              <a:rPr lang="de-CH" dirty="0">
                <a:solidFill>
                  <a:srgbClr val="0090C1"/>
                </a:solidFill>
                <a:latin typeface="FrutigerLTStd-Light"/>
              </a:rPr>
              <a:t> </a:t>
            </a:r>
            <a:r>
              <a:rPr lang="de-CH" dirty="0" err="1">
                <a:solidFill>
                  <a:srgbClr val="0090C1"/>
                </a:solidFill>
                <a:latin typeface="FrutigerLTStd-Light"/>
              </a:rPr>
              <a:t>of</a:t>
            </a:r>
            <a:r>
              <a:rPr lang="de-CH" dirty="0">
                <a:solidFill>
                  <a:srgbClr val="0090C1"/>
                </a:solidFill>
                <a:latin typeface="FrutigerLTStd-Light"/>
              </a:rPr>
              <a:t> </a:t>
            </a:r>
            <a:r>
              <a:rPr lang="de-CH" dirty="0" err="1">
                <a:solidFill>
                  <a:srgbClr val="0090C1"/>
                </a:solidFill>
                <a:latin typeface="FrutigerLTStd-Light"/>
              </a:rPr>
              <a:t>public</a:t>
            </a:r>
            <a:r>
              <a:rPr lang="de-CH" dirty="0">
                <a:solidFill>
                  <a:srgbClr val="0090C1"/>
                </a:solidFill>
                <a:latin typeface="FrutigerLTStd-Light"/>
              </a:rPr>
              <a:t> </a:t>
            </a:r>
            <a:r>
              <a:rPr lang="de-CH" dirty="0" err="1" smtClean="0">
                <a:solidFill>
                  <a:srgbClr val="0090C1"/>
                </a:solidFill>
                <a:latin typeface="FrutigerLTStd-Light"/>
              </a:rPr>
              <a:t>dialogue</a:t>
            </a:r>
            <a:r>
              <a:rPr lang="de-CH" dirty="0" smtClean="0">
                <a:solidFill>
                  <a:srgbClr val="0090C1"/>
                </a:solidFill>
                <a:latin typeface="FrutigerLTStd-Light"/>
              </a:rPr>
              <a:t> </a:t>
            </a:r>
            <a:r>
              <a:rPr lang="en-US" dirty="0" smtClean="0">
                <a:solidFill>
                  <a:srgbClr val="0090C1"/>
                </a:solidFill>
                <a:latin typeface="FrutigerLTStd-Light"/>
              </a:rPr>
              <a:t>on </a:t>
            </a:r>
            <a:r>
              <a:rPr lang="en-US" dirty="0">
                <a:solidFill>
                  <a:srgbClr val="0090C1"/>
                </a:solidFill>
                <a:latin typeface="FrutigerLTStd-Light"/>
              </a:rPr>
              <a:t>the opportunities and risks of nanotechnology </a:t>
            </a:r>
            <a:endParaRPr lang="en-US" dirty="0">
              <a:solidFill>
                <a:srgbClr val="000000"/>
              </a:solidFill>
              <a:latin typeface="FrutigerLTStd-Light"/>
            </a:endParaRPr>
          </a:p>
          <a:p>
            <a:pPr>
              <a:spcBef>
                <a:spcPts val="0"/>
              </a:spcBef>
            </a:pPr>
            <a:r>
              <a:rPr lang="en-US" dirty="0">
                <a:solidFill>
                  <a:srgbClr val="0090C1"/>
                </a:solidFill>
                <a:latin typeface="FrutigerLTStd-Light"/>
              </a:rPr>
              <a:t>3.2 Creating scientific and methodological conditions </a:t>
            </a:r>
            <a:r>
              <a:rPr lang="en-US" dirty="0" smtClean="0">
                <a:solidFill>
                  <a:srgbClr val="0090C1"/>
                </a:solidFill>
                <a:latin typeface="FrutigerLTStd-Light"/>
              </a:rPr>
              <a:t>to </a:t>
            </a:r>
            <a:r>
              <a:rPr lang="en-US" dirty="0" err="1" smtClean="0">
                <a:solidFill>
                  <a:srgbClr val="0090C1"/>
                </a:solidFill>
                <a:latin typeface="FrutigerLTStd-Light"/>
              </a:rPr>
              <a:t>recognise</a:t>
            </a:r>
            <a:r>
              <a:rPr lang="en-US" dirty="0" smtClean="0">
                <a:solidFill>
                  <a:srgbClr val="0090C1"/>
                </a:solidFill>
                <a:latin typeface="FrutigerLTStd-Light"/>
              </a:rPr>
              <a:t> </a:t>
            </a:r>
            <a:r>
              <a:rPr lang="en-US" dirty="0">
                <a:solidFill>
                  <a:srgbClr val="0090C1"/>
                </a:solidFill>
                <a:latin typeface="FrutigerLTStd-Light"/>
              </a:rPr>
              <a:t>and prevent possible harmful </a:t>
            </a:r>
            <a:r>
              <a:rPr lang="en-US" dirty="0" smtClean="0">
                <a:solidFill>
                  <a:srgbClr val="0090C1"/>
                </a:solidFill>
                <a:latin typeface="FrutigerLTStd-Light"/>
              </a:rPr>
              <a:t>impacts of </a:t>
            </a:r>
            <a:r>
              <a:rPr lang="en-US" dirty="0">
                <a:solidFill>
                  <a:srgbClr val="0090C1"/>
                </a:solidFill>
                <a:latin typeface="FrutigerLTStd-Light"/>
              </a:rPr>
              <a:t>synthetic nanoparticles on health and </a:t>
            </a:r>
            <a:r>
              <a:rPr lang="en-US" dirty="0" smtClean="0">
                <a:solidFill>
                  <a:srgbClr val="0090C1"/>
                </a:solidFill>
                <a:latin typeface="FrutigerLTStd-Light"/>
              </a:rPr>
              <a:t>the </a:t>
            </a:r>
            <a:r>
              <a:rPr lang="de-CH" dirty="0" err="1" smtClean="0">
                <a:solidFill>
                  <a:srgbClr val="0090C1"/>
                </a:solidFill>
                <a:latin typeface="FrutigerLTStd-Light"/>
              </a:rPr>
              <a:t>environment</a:t>
            </a:r>
            <a:endParaRPr lang="de-CH" dirty="0">
              <a:solidFill>
                <a:srgbClr val="000000"/>
              </a:solidFill>
              <a:latin typeface="FrutigerLTStd-Light"/>
            </a:endParaRPr>
          </a:p>
          <a:p>
            <a:pPr>
              <a:spcBef>
                <a:spcPts val="0"/>
              </a:spcBef>
            </a:pPr>
            <a:r>
              <a:rPr lang="en-US" dirty="0">
                <a:solidFill>
                  <a:srgbClr val="0090C1"/>
                </a:solidFill>
                <a:latin typeface="FrutigerLTStd-Light"/>
              </a:rPr>
              <a:t>3.3 Creating regulatory framework conditions </a:t>
            </a:r>
            <a:r>
              <a:rPr lang="en-US" dirty="0" smtClean="0">
                <a:solidFill>
                  <a:srgbClr val="0090C1"/>
                </a:solidFill>
                <a:latin typeface="FrutigerLTStd-Light"/>
              </a:rPr>
              <a:t>for the </a:t>
            </a:r>
            <a:r>
              <a:rPr lang="en-US" dirty="0">
                <a:solidFill>
                  <a:srgbClr val="0090C1"/>
                </a:solidFill>
                <a:latin typeface="FrutigerLTStd-Light"/>
              </a:rPr>
              <a:t>responsible handling of synthetic </a:t>
            </a:r>
            <a:r>
              <a:rPr lang="en-US" dirty="0" smtClean="0">
                <a:solidFill>
                  <a:srgbClr val="0090C1"/>
                </a:solidFill>
                <a:latin typeface="FrutigerLTStd-Light"/>
              </a:rPr>
              <a:t>nanomaterials</a:t>
            </a:r>
            <a:endParaRPr lang="en-US" dirty="0">
              <a:solidFill>
                <a:srgbClr val="000000"/>
              </a:solidFill>
              <a:latin typeface="FrutigerLTStd-Light"/>
            </a:endParaRPr>
          </a:p>
          <a:p>
            <a:pPr>
              <a:spcBef>
                <a:spcPts val="0"/>
              </a:spcBef>
            </a:pPr>
            <a:r>
              <a:rPr lang="en-US" dirty="0">
                <a:solidFill>
                  <a:srgbClr val="0090C1"/>
                </a:solidFill>
                <a:latin typeface="FrutigerLTStd-Light"/>
              </a:rPr>
              <a:t>3.3.1 Phase 1 (short and medium term</a:t>
            </a:r>
            <a:r>
              <a:rPr lang="en-US" dirty="0" smtClean="0">
                <a:solidFill>
                  <a:srgbClr val="0090C1"/>
                </a:solidFill>
                <a:latin typeface="FrutigerLTStd-Light"/>
              </a:rPr>
              <a:t>): Strengthening </a:t>
            </a:r>
            <a:r>
              <a:rPr lang="en-US" dirty="0">
                <a:solidFill>
                  <a:srgbClr val="0090C1"/>
                </a:solidFill>
                <a:latin typeface="FrutigerLTStd-Light"/>
              </a:rPr>
              <a:t>the industry’s own </a:t>
            </a:r>
            <a:r>
              <a:rPr lang="en-US" dirty="0" smtClean="0">
                <a:solidFill>
                  <a:srgbClr val="0090C1"/>
                </a:solidFill>
                <a:latin typeface="FrutigerLTStd-Light"/>
              </a:rPr>
              <a:t>responsibility</a:t>
            </a:r>
            <a:endParaRPr lang="en-US" dirty="0">
              <a:solidFill>
                <a:srgbClr val="000000"/>
              </a:solidFill>
              <a:latin typeface="FrutigerLTStd-Light"/>
            </a:endParaRPr>
          </a:p>
          <a:p>
            <a:pPr>
              <a:spcBef>
                <a:spcPts val="0"/>
              </a:spcBef>
            </a:pPr>
            <a:r>
              <a:rPr lang="en-US" dirty="0">
                <a:solidFill>
                  <a:srgbClr val="0090C1"/>
                </a:solidFill>
                <a:latin typeface="FrutigerLTStd-Light"/>
              </a:rPr>
              <a:t>3.3.2 Phase 2 (medium and long term</a:t>
            </a:r>
            <a:r>
              <a:rPr lang="en-US" dirty="0" smtClean="0">
                <a:solidFill>
                  <a:srgbClr val="0090C1"/>
                </a:solidFill>
                <a:latin typeface="FrutigerLTStd-Light"/>
              </a:rPr>
              <a:t>): Creating </a:t>
            </a:r>
            <a:r>
              <a:rPr lang="en-US" dirty="0">
                <a:solidFill>
                  <a:srgbClr val="0090C1"/>
                </a:solidFill>
                <a:latin typeface="FrutigerLTStd-Light"/>
              </a:rPr>
              <a:t>statutory framework conditions </a:t>
            </a:r>
            <a:r>
              <a:rPr lang="en-US" dirty="0" smtClean="0">
                <a:solidFill>
                  <a:srgbClr val="0090C1"/>
                </a:solidFill>
                <a:latin typeface="FrutigerLTStd-Light"/>
              </a:rPr>
              <a:t>for the </a:t>
            </a:r>
            <a:r>
              <a:rPr lang="en-US" dirty="0">
                <a:solidFill>
                  <a:srgbClr val="0090C1"/>
                </a:solidFill>
                <a:latin typeface="FrutigerLTStd-Light"/>
              </a:rPr>
              <a:t>safe handling of synthetic </a:t>
            </a:r>
            <a:r>
              <a:rPr lang="en-US" dirty="0" smtClean="0">
                <a:solidFill>
                  <a:srgbClr val="0090C1"/>
                </a:solidFill>
                <a:latin typeface="FrutigerLTStd-Light"/>
              </a:rPr>
              <a:t>nanomaterials</a:t>
            </a:r>
            <a:endParaRPr lang="en-US" dirty="0">
              <a:solidFill>
                <a:srgbClr val="000000"/>
              </a:solidFill>
              <a:latin typeface="FrutigerLTStd-Light"/>
            </a:endParaRPr>
          </a:p>
          <a:p>
            <a:pPr>
              <a:spcBef>
                <a:spcPts val="0"/>
              </a:spcBef>
            </a:pPr>
            <a:r>
              <a:rPr lang="en-US" dirty="0">
                <a:solidFill>
                  <a:srgbClr val="0090C1"/>
                </a:solidFill>
                <a:latin typeface="FrutigerLTStd-Light"/>
              </a:rPr>
              <a:t>3.4 Better use of existing promotional </a:t>
            </a:r>
            <a:r>
              <a:rPr lang="en-US" dirty="0" smtClean="0">
                <a:solidFill>
                  <a:srgbClr val="0090C1"/>
                </a:solidFill>
                <a:latin typeface="FrutigerLTStd-Light"/>
              </a:rPr>
              <a:t>instruments</a:t>
            </a:r>
            <a:endParaRPr lang="de-CH" dirty="0"/>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10</a:t>
            </a:fld>
            <a:endParaRPr lang="de-CH"/>
          </a:p>
        </p:txBody>
      </p:sp>
    </p:spTree>
    <p:extLst>
      <p:ext uri="{BB962C8B-B14F-4D97-AF65-F5344CB8AC3E}">
        <p14:creationId xmlns:p14="http://schemas.microsoft.com/office/powerpoint/2010/main" val="29016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47400" cy="732155"/>
          </a:xfrm>
        </p:spPr>
        <p:txBody>
          <a:bodyPr>
            <a:normAutofit/>
          </a:bodyPr>
          <a:lstStyle/>
          <a:p>
            <a:r>
              <a:rPr lang="de-CH" sz="4000" b="1" dirty="0">
                <a:solidFill>
                  <a:prstClr val="black"/>
                </a:solidFill>
                <a:latin typeface="+mn-lt"/>
              </a:rPr>
              <a:t>Swiss Action Plan, Table </a:t>
            </a:r>
            <a:r>
              <a:rPr lang="de-CH" sz="4000" b="1" dirty="0" err="1">
                <a:solidFill>
                  <a:prstClr val="black"/>
                </a:solidFill>
                <a:latin typeface="+mn-lt"/>
              </a:rPr>
              <a:t>of</a:t>
            </a:r>
            <a:r>
              <a:rPr lang="de-CH" sz="4000" b="1" dirty="0">
                <a:solidFill>
                  <a:prstClr val="black"/>
                </a:solidFill>
                <a:latin typeface="+mn-lt"/>
              </a:rPr>
              <a:t> Content </a:t>
            </a:r>
            <a:r>
              <a:rPr lang="de-CH" sz="4000" b="1" dirty="0" smtClean="0">
                <a:solidFill>
                  <a:prstClr val="black"/>
                </a:solidFill>
                <a:latin typeface="+mn-lt"/>
              </a:rPr>
              <a:t>3: </a:t>
            </a:r>
            <a:r>
              <a:rPr lang="de-CH" sz="4000" b="1" dirty="0" err="1" smtClean="0">
                <a:solidFill>
                  <a:prstClr val="black"/>
                </a:solidFill>
                <a:latin typeface="+mn-lt"/>
              </a:rPr>
              <a:t>Appendices</a:t>
            </a:r>
            <a:endParaRPr lang="de-CH" sz="4000" dirty="0">
              <a:latin typeface="+mn-lt"/>
            </a:endParaRPr>
          </a:p>
        </p:txBody>
      </p:sp>
      <p:sp>
        <p:nvSpPr>
          <p:cNvPr id="3" name="Inhaltsplatzhalter 2"/>
          <p:cNvSpPr>
            <a:spLocks noGrp="1"/>
          </p:cNvSpPr>
          <p:nvPr>
            <p:ph idx="1"/>
          </p:nvPr>
        </p:nvSpPr>
        <p:spPr>
          <a:xfrm>
            <a:off x="838200" y="975360"/>
            <a:ext cx="10947400" cy="5380990"/>
          </a:xfrm>
        </p:spPr>
        <p:txBody>
          <a:bodyPr>
            <a:noAutofit/>
          </a:bodyPr>
          <a:lstStyle/>
          <a:p>
            <a:pPr>
              <a:spcBef>
                <a:spcPts val="0"/>
              </a:spcBef>
            </a:pPr>
            <a:r>
              <a:rPr lang="en-US" sz="2400" dirty="0" smtClean="0">
                <a:solidFill>
                  <a:srgbClr val="0090C1"/>
                </a:solidFill>
                <a:latin typeface="FrutigerLTStd-Light"/>
              </a:rPr>
              <a:t>4.1 </a:t>
            </a:r>
            <a:r>
              <a:rPr lang="en-US" sz="3600" dirty="0" smtClean="0">
                <a:solidFill>
                  <a:srgbClr val="0090C1"/>
                </a:solidFill>
                <a:latin typeface="FrutigerLTStd-Light"/>
              </a:rPr>
              <a:t>Communication </a:t>
            </a:r>
            <a:r>
              <a:rPr lang="en-US" sz="3600" dirty="0">
                <a:solidFill>
                  <a:srgbClr val="0090C1"/>
                </a:solidFill>
                <a:latin typeface="FrutigerLTStd-Light"/>
              </a:rPr>
              <a:t>and the promotion of </a:t>
            </a:r>
            <a:r>
              <a:rPr lang="en-US" sz="3600" dirty="0" smtClean="0">
                <a:solidFill>
                  <a:srgbClr val="0090C1"/>
                </a:solidFill>
                <a:latin typeface="FrutigerLTStd-Light"/>
              </a:rPr>
              <a:t>public dialogue </a:t>
            </a:r>
            <a:r>
              <a:rPr lang="en-US" sz="3600" dirty="0">
                <a:solidFill>
                  <a:srgbClr val="0090C1"/>
                </a:solidFill>
                <a:latin typeface="FrutigerLTStd-Light"/>
              </a:rPr>
              <a:t>about the opportunities and risks </a:t>
            </a:r>
            <a:r>
              <a:rPr lang="en-US" sz="3600" dirty="0" smtClean="0">
                <a:solidFill>
                  <a:srgbClr val="0090C1"/>
                </a:solidFill>
                <a:latin typeface="FrutigerLTStd-Light"/>
              </a:rPr>
              <a:t>of </a:t>
            </a:r>
            <a:r>
              <a:rPr lang="de-CH" sz="3600" dirty="0" err="1" smtClean="0">
                <a:solidFill>
                  <a:srgbClr val="0090C1"/>
                </a:solidFill>
                <a:latin typeface="FrutigerLTStd-Light"/>
              </a:rPr>
              <a:t>nanotechnology</a:t>
            </a:r>
            <a:endParaRPr lang="de-CH" sz="3600" dirty="0">
              <a:solidFill>
                <a:srgbClr val="000000"/>
              </a:solidFill>
              <a:latin typeface="FrutigerLTStd-Light"/>
            </a:endParaRPr>
          </a:p>
          <a:p>
            <a:pPr>
              <a:spcBef>
                <a:spcPts val="0"/>
              </a:spcBef>
            </a:pPr>
            <a:r>
              <a:rPr lang="de-CH" sz="3600" dirty="0">
                <a:solidFill>
                  <a:srgbClr val="0090C1"/>
                </a:solidFill>
                <a:latin typeface="FrutigerLTStd-Light"/>
              </a:rPr>
              <a:t>4.1.1 Technology Assessment (TA</a:t>
            </a:r>
            <a:r>
              <a:rPr lang="de-CH" sz="3600" dirty="0" smtClean="0">
                <a:solidFill>
                  <a:srgbClr val="0090C1"/>
                </a:solidFill>
                <a:latin typeface="FrutigerLTStd-Light"/>
              </a:rPr>
              <a:t>)</a:t>
            </a:r>
            <a:endParaRPr lang="de-CH" sz="3600" dirty="0">
              <a:solidFill>
                <a:srgbClr val="000000"/>
              </a:solidFill>
              <a:latin typeface="FrutigerLTStd-Light"/>
            </a:endParaRPr>
          </a:p>
          <a:p>
            <a:pPr>
              <a:spcBef>
                <a:spcPts val="0"/>
              </a:spcBef>
            </a:pPr>
            <a:r>
              <a:rPr lang="en-US" sz="3600" dirty="0">
                <a:solidFill>
                  <a:srgbClr val="0090C1"/>
                </a:solidFill>
                <a:latin typeface="FrutigerLTStd-Light"/>
              </a:rPr>
              <a:t>4.2 Creating the scientific and </a:t>
            </a:r>
            <a:r>
              <a:rPr lang="en-US" sz="3600" dirty="0" smtClean="0">
                <a:solidFill>
                  <a:srgbClr val="0090C1"/>
                </a:solidFill>
                <a:latin typeface="FrutigerLTStd-Light"/>
              </a:rPr>
              <a:t>methodological prerequisites </a:t>
            </a:r>
            <a:r>
              <a:rPr lang="en-US" sz="3600" dirty="0">
                <a:solidFill>
                  <a:srgbClr val="0090C1"/>
                </a:solidFill>
                <a:latin typeface="FrutigerLTStd-Light"/>
              </a:rPr>
              <a:t>for </a:t>
            </a:r>
            <a:r>
              <a:rPr lang="en-US" sz="3600" dirty="0" err="1">
                <a:solidFill>
                  <a:srgbClr val="0090C1"/>
                </a:solidFill>
                <a:latin typeface="FrutigerLTStd-Light"/>
              </a:rPr>
              <a:t>recognising</a:t>
            </a:r>
            <a:r>
              <a:rPr lang="en-US" sz="3600" dirty="0">
                <a:solidFill>
                  <a:srgbClr val="0090C1"/>
                </a:solidFill>
                <a:latin typeface="FrutigerLTStd-Light"/>
              </a:rPr>
              <a:t> and </a:t>
            </a:r>
            <a:r>
              <a:rPr lang="en-US" sz="3600" dirty="0" smtClean="0">
                <a:solidFill>
                  <a:srgbClr val="0090C1"/>
                </a:solidFill>
                <a:latin typeface="FrutigerLTStd-Light"/>
              </a:rPr>
              <a:t>preventing possible </a:t>
            </a:r>
            <a:r>
              <a:rPr lang="en-US" sz="3600" dirty="0">
                <a:solidFill>
                  <a:srgbClr val="0090C1"/>
                </a:solidFill>
                <a:latin typeface="FrutigerLTStd-Light"/>
              </a:rPr>
              <a:t>harmful impacts of synthetic </a:t>
            </a:r>
            <a:r>
              <a:rPr lang="en-US" sz="3600" dirty="0" smtClean="0">
                <a:solidFill>
                  <a:srgbClr val="0090C1"/>
                </a:solidFill>
                <a:latin typeface="FrutigerLTStd-Light"/>
              </a:rPr>
              <a:t>nanoparticles on </a:t>
            </a:r>
            <a:r>
              <a:rPr lang="en-US" sz="3600" dirty="0">
                <a:solidFill>
                  <a:srgbClr val="0090C1"/>
                </a:solidFill>
                <a:latin typeface="FrutigerLTStd-Light"/>
              </a:rPr>
              <a:t>health and the </a:t>
            </a:r>
            <a:r>
              <a:rPr lang="en-US" sz="3600" dirty="0" smtClean="0">
                <a:solidFill>
                  <a:srgbClr val="0090C1"/>
                </a:solidFill>
                <a:latin typeface="FrutigerLTStd-Light"/>
              </a:rPr>
              <a:t>environment</a:t>
            </a:r>
            <a:endParaRPr lang="en-US" sz="3600" dirty="0">
              <a:solidFill>
                <a:srgbClr val="000000"/>
              </a:solidFill>
              <a:latin typeface="FrutigerLTStd-Light"/>
            </a:endParaRPr>
          </a:p>
          <a:p>
            <a:pPr>
              <a:spcBef>
                <a:spcPts val="0"/>
              </a:spcBef>
            </a:pPr>
            <a:r>
              <a:rPr lang="de-CH" sz="3600" dirty="0">
                <a:solidFill>
                  <a:srgbClr val="0090C1"/>
                </a:solidFill>
                <a:latin typeface="FrutigerLTStd-Light"/>
              </a:rPr>
              <a:t>4.2.1 Research </a:t>
            </a:r>
            <a:r>
              <a:rPr lang="de-CH" sz="3600" dirty="0" err="1" smtClean="0">
                <a:solidFill>
                  <a:srgbClr val="0090C1"/>
                </a:solidFill>
                <a:latin typeface="FrutigerLTStd-Light"/>
              </a:rPr>
              <a:t>promotion</a:t>
            </a:r>
            <a:endParaRPr lang="de-CH" sz="3600" dirty="0">
              <a:solidFill>
                <a:srgbClr val="000000"/>
              </a:solidFill>
              <a:latin typeface="FrutigerLTStd-Light"/>
            </a:endParaRPr>
          </a:p>
          <a:p>
            <a:pPr>
              <a:spcBef>
                <a:spcPts val="0"/>
              </a:spcBef>
            </a:pPr>
            <a:r>
              <a:rPr lang="en-US" sz="3600" dirty="0">
                <a:solidFill>
                  <a:srgbClr val="0090C1"/>
                </a:solidFill>
                <a:latin typeface="FrutigerLTStd-Light"/>
              </a:rPr>
              <a:t>4.2.2 </a:t>
            </a:r>
            <a:r>
              <a:rPr lang="en-US" sz="3600" dirty="0" err="1">
                <a:solidFill>
                  <a:srgbClr val="0090C1"/>
                </a:solidFill>
                <a:latin typeface="FrutigerLTStd-Light"/>
              </a:rPr>
              <a:t>Standardisation</a:t>
            </a:r>
            <a:r>
              <a:rPr lang="en-US" sz="3600" dirty="0">
                <a:solidFill>
                  <a:srgbClr val="0090C1"/>
                </a:solidFill>
                <a:latin typeface="FrutigerLTStd-Light"/>
              </a:rPr>
              <a:t> of terminology, definitions, </a:t>
            </a:r>
            <a:r>
              <a:rPr lang="en-US" sz="3600" dirty="0" smtClean="0">
                <a:solidFill>
                  <a:srgbClr val="0090C1"/>
                </a:solidFill>
                <a:latin typeface="FrutigerLTStd-Light"/>
              </a:rPr>
              <a:t>and methods </a:t>
            </a:r>
            <a:r>
              <a:rPr lang="en-US" sz="3600" dirty="0">
                <a:solidFill>
                  <a:srgbClr val="0090C1"/>
                </a:solidFill>
                <a:latin typeface="FrutigerLTStd-Light"/>
              </a:rPr>
              <a:t>for testing, measuring and </a:t>
            </a:r>
            <a:r>
              <a:rPr lang="en-US" sz="3600" dirty="0" smtClean="0">
                <a:solidFill>
                  <a:srgbClr val="0090C1"/>
                </a:solidFill>
                <a:latin typeface="FrutigerLTStd-Light"/>
              </a:rPr>
              <a:t>evaluation</a:t>
            </a:r>
            <a:endParaRPr lang="en-US" sz="3600" dirty="0">
              <a:solidFill>
                <a:srgbClr val="000000"/>
              </a:solidFill>
              <a:latin typeface="FrutigerLTStd-Light"/>
            </a:endParaRPr>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11</a:t>
            </a:fld>
            <a:endParaRPr lang="de-CH"/>
          </a:p>
        </p:txBody>
      </p:sp>
    </p:spTree>
    <p:extLst>
      <p:ext uri="{BB962C8B-B14F-4D97-AF65-F5344CB8AC3E}">
        <p14:creationId xmlns:p14="http://schemas.microsoft.com/office/powerpoint/2010/main" val="2065036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47400" cy="732155"/>
          </a:xfrm>
        </p:spPr>
        <p:txBody>
          <a:bodyPr>
            <a:normAutofit/>
          </a:bodyPr>
          <a:lstStyle/>
          <a:p>
            <a:r>
              <a:rPr lang="de-CH" sz="4000" b="1" dirty="0">
                <a:solidFill>
                  <a:prstClr val="black"/>
                </a:solidFill>
                <a:latin typeface="+mn-lt"/>
              </a:rPr>
              <a:t>Swiss Action Plan, Table </a:t>
            </a:r>
            <a:r>
              <a:rPr lang="de-CH" sz="4000" b="1" dirty="0" err="1">
                <a:solidFill>
                  <a:prstClr val="black"/>
                </a:solidFill>
                <a:latin typeface="+mn-lt"/>
              </a:rPr>
              <a:t>of</a:t>
            </a:r>
            <a:r>
              <a:rPr lang="de-CH" sz="4000" b="1" dirty="0">
                <a:solidFill>
                  <a:prstClr val="black"/>
                </a:solidFill>
                <a:latin typeface="+mn-lt"/>
              </a:rPr>
              <a:t> Content 4</a:t>
            </a:r>
            <a:r>
              <a:rPr lang="de-CH" sz="4000" b="1" dirty="0" smtClean="0">
                <a:solidFill>
                  <a:prstClr val="black"/>
                </a:solidFill>
                <a:latin typeface="+mn-lt"/>
              </a:rPr>
              <a:t>: </a:t>
            </a:r>
            <a:r>
              <a:rPr lang="de-CH" sz="4000" b="1" dirty="0" err="1" smtClean="0">
                <a:solidFill>
                  <a:prstClr val="black"/>
                </a:solidFill>
                <a:latin typeface="+mn-lt"/>
              </a:rPr>
              <a:t>Appendices</a:t>
            </a:r>
            <a:endParaRPr lang="de-CH" sz="4000" dirty="0">
              <a:latin typeface="+mn-lt"/>
            </a:endParaRPr>
          </a:p>
        </p:txBody>
      </p:sp>
      <p:sp>
        <p:nvSpPr>
          <p:cNvPr id="3" name="Inhaltsplatzhalter 2"/>
          <p:cNvSpPr>
            <a:spLocks noGrp="1"/>
          </p:cNvSpPr>
          <p:nvPr>
            <p:ph idx="1"/>
          </p:nvPr>
        </p:nvSpPr>
        <p:spPr>
          <a:xfrm>
            <a:off x="838200" y="975360"/>
            <a:ext cx="10515600" cy="5380990"/>
          </a:xfrm>
        </p:spPr>
        <p:txBody>
          <a:bodyPr>
            <a:noAutofit/>
          </a:bodyPr>
          <a:lstStyle/>
          <a:p>
            <a:pPr>
              <a:spcBef>
                <a:spcPts val="0"/>
              </a:spcBef>
            </a:pPr>
            <a:r>
              <a:rPr lang="en-US" sz="4000" dirty="0" smtClean="0">
                <a:solidFill>
                  <a:srgbClr val="0090C1"/>
                </a:solidFill>
                <a:latin typeface="FrutigerLTStd-Light"/>
              </a:rPr>
              <a:t>4.2.3 </a:t>
            </a:r>
            <a:r>
              <a:rPr lang="en-US" sz="4000" dirty="0">
                <a:solidFill>
                  <a:srgbClr val="0090C1"/>
                </a:solidFill>
                <a:latin typeface="FrutigerLTStd-Light"/>
              </a:rPr>
              <a:t>Health protection at </a:t>
            </a:r>
            <a:r>
              <a:rPr lang="en-US" sz="4000" dirty="0" smtClean="0">
                <a:solidFill>
                  <a:srgbClr val="0090C1"/>
                </a:solidFill>
                <a:latin typeface="FrutigerLTStd-Light"/>
              </a:rPr>
              <a:t>work </a:t>
            </a:r>
            <a:endParaRPr lang="en-US" sz="4000" dirty="0">
              <a:solidFill>
                <a:srgbClr val="000000"/>
              </a:solidFill>
              <a:latin typeface="FrutigerLTStd-Light"/>
            </a:endParaRPr>
          </a:p>
          <a:p>
            <a:pPr>
              <a:spcBef>
                <a:spcPts val="0"/>
              </a:spcBef>
            </a:pPr>
            <a:r>
              <a:rPr lang="en-US" sz="4000" dirty="0">
                <a:solidFill>
                  <a:srgbClr val="0090C1"/>
                </a:solidFill>
                <a:latin typeface="FrutigerLTStd-Light"/>
              </a:rPr>
              <a:t>4.3 Creating a regulatory framework for the </a:t>
            </a:r>
            <a:r>
              <a:rPr lang="en-US" sz="4000" dirty="0" smtClean="0">
                <a:solidFill>
                  <a:srgbClr val="0090C1"/>
                </a:solidFill>
                <a:latin typeface="FrutigerLTStd-Light"/>
              </a:rPr>
              <a:t>responsible handling </a:t>
            </a:r>
            <a:r>
              <a:rPr lang="en-US" sz="4000" dirty="0">
                <a:solidFill>
                  <a:srgbClr val="0090C1"/>
                </a:solidFill>
                <a:latin typeface="FrutigerLTStd-Light"/>
              </a:rPr>
              <a:t>of </a:t>
            </a:r>
            <a:r>
              <a:rPr lang="en-US" sz="4000" dirty="0" smtClean="0">
                <a:solidFill>
                  <a:srgbClr val="0090C1"/>
                </a:solidFill>
                <a:latin typeface="FrutigerLTStd-Light"/>
              </a:rPr>
              <a:t>synthetic nanomaterials</a:t>
            </a:r>
            <a:endParaRPr lang="en-US" sz="4000" dirty="0">
              <a:solidFill>
                <a:srgbClr val="000000"/>
              </a:solidFill>
              <a:latin typeface="FrutigerLTStd-Light"/>
            </a:endParaRPr>
          </a:p>
          <a:p>
            <a:pPr>
              <a:spcBef>
                <a:spcPts val="0"/>
              </a:spcBef>
            </a:pPr>
            <a:r>
              <a:rPr lang="en-US" sz="4000" dirty="0">
                <a:solidFill>
                  <a:srgbClr val="0090C1"/>
                </a:solidFill>
                <a:latin typeface="FrutigerLTStd-Light"/>
              </a:rPr>
              <a:t>4.3.1 Synthetic nanomaterials under </a:t>
            </a:r>
            <a:r>
              <a:rPr lang="en-US" sz="4000" dirty="0" smtClean="0">
                <a:solidFill>
                  <a:srgbClr val="0090C1"/>
                </a:solidFill>
                <a:latin typeface="FrutigerLTStd-Light"/>
              </a:rPr>
              <a:t>REACH</a:t>
            </a:r>
            <a:endParaRPr lang="en-US" sz="4000" dirty="0">
              <a:solidFill>
                <a:srgbClr val="000000"/>
              </a:solidFill>
              <a:latin typeface="FrutigerLTStd-Light"/>
            </a:endParaRPr>
          </a:p>
          <a:p>
            <a:pPr>
              <a:spcBef>
                <a:spcPts val="0"/>
              </a:spcBef>
            </a:pPr>
            <a:r>
              <a:rPr lang="en-US" sz="4000" dirty="0">
                <a:solidFill>
                  <a:srgbClr val="0090C1"/>
                </a:solidFill>
                <a:latin typeface="FrutigerLTStd-Light"/>
              </a:rPr>
              <a:t>4.3.2 “Risk matrix” for products and applications </a:t>
            </a:r>
            <a:r>
              <a:rPr lang="en-US" sz="4000" dirty="0" smtClean="0">
                <a:solidFill>
                  <a:srgbClr val="0090C1"/>
                </a:solidFill>
                <a:latin typeface="FrutigerLTStd-Light"/>
              </a:rPr>
              <a:t>using </a:t>
            </a:r>
            <a:r>
              <a:rPr lang="de-CH" sz="4000" dirty="0" err="1" smtClean="0">
                <a:solidFill>
                  <a:srgbClr val="0090C1"/>
                </a:solidFill>
                <a:latin typeface="FrutigerLTStd-Light"/>
              </a:rPr>
              <a:t>synthetic</a:t>
            </a:r>
            <a:r>
              <a:rPr lang="de-CH" sz="4000" dirty="0" smtClean="0">
                <a:solidFill>
                  <a:srgbClr val="0090C1"/>
                </a:solidFill>
                <a:latin typeface="FrutigerLTStd-Light"/>
              </a:rPr>
              <a:t> </a:t>
            </a:r>
            <a:r>
              <a:rPr lang="de-CH" sz="4000" dirty="0" err="1" smtClean="0">
                <a:solidFill>
                  <a:srgbClr val="0090C1"/>
                </a:solidFill>
                <a:latin typeface="FrutigerLTStd-Light"/>
              </a:rPr>
              <a:t>nanomaterials</a:t>
            </a:r>
            <a:endParaRPr lang="de-CH" sz="4000" dirty="0">
              <a:solidFill>
                <a:srgbClr val="000000"/>
              </a:solidFill>
              <a:latin typeface="FrutigerLTStd-Light"/>
            </a:endParaRPr>
          </a:p>
          <a:p>
            <a:pPr>
              <a:spcBef>
                <a:spcPts val="0"/>
              </a:spcBef>
            </a:pPr>
            <a:r>
              <a:rPr lang="en-US" sz="4000" dirty="0">
                <a:solidFill>
                  <a:srgbClr val="0090C1"/>
                </a:solidFill>
                <a:latin typeface="FrutigerLTStd-Light"/>
              </a:rPr>
              <a:t>4.3.3 Voluntary measures by the industry: Codes </a:t>
            </a:r>
            <a:r>
              <a:rPr lang="en-US" sz="4000" dirty="0" smtClean="0">
                <a:solidFill>
                  <a:srgbClr val="0090C1"/>
                </a:solidFill>
                <a:latin typeface="FrutigerLTStd-Light"/>
              </a:rPr>
              <a:t>of Conduct </a:t>
            </a:r>
            <a:r>
              <a:rPr lang="en-US" sz="4000" dirty="0">
                <a:solidFill>
                  <a:srgbClr val="0090C1"/>
                </a:solidFill>
                <a:latin typeface="FrutigerLTStd-Light"/>
              </a:rPr>
              <a:t>and risk management </a:t>
            </a:r>
            <a:r>
              <a:rPr lang="en-US" sz="4000" dirty="0" smtClean="0">
                <a:solidFill>
                  <a:srgbClr val="0090C1"/>
                </a:solidFill>
                <a:latin typeface="FrutigerLTStd-Light"/>
              </a:rPr>
              <a:t>systems</a:t>
            </a:r>
            <a:endParaRPr lang="de-CH" sz="4000" dirty="0"/>
          </a:p>
        </p:txBody>
      </p:sp>
      <p:sp>
        <p:nvSpPr>
          <p:cNvPr id="4" name="Datumsplatzhalter 3"/>
          <p:cNvSpPr>
            <a:spLocks noGrp="1"/>
          </p:cNvSpPr>
          <p:nvPr>
            <p:ph type="dt" sz="half" idx="10"/>
          </p:nvPr>
        </p:nvSpPr>
        <p:spPr/>
        <p:txBody>
          <a:bodyPr/>
          <a:lstStyle/>
          <a:p>
            <a:r>
              <a:rPr lang="de-DE" smtClean="0">
                <a:solidFill>
                  <a:prstClr val="black">
                    <a:tint val="75000"/>
                  </a:prstClr>
                </a:solidFill>
              </a:rPr>
              <a:t>10.09..2015</a:t>
            </a:r>
            <a:endParaRPr lang="de-CH">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Swiss Action Plan on Nano Safety</a:t>
            </a:r>
            <a:endParaRPr lang="de-CH">
              <a:solidFill>
                <a:prstClr val="black">
                  <a:tint val="75000"/>
                </a:prstClr>
              </a:solidFill>
            </a:endParaRPr>
          </a:p>
        </p:txBody>
      </p:sp>
      <p:sp>
        <p:nvSpPr>
          <p:cNvPr id="6" name="Foliennummernplatzhalter 5"/>
          <p:cNvSpPr>
            <a:spLocks noGrp="1"/>
          </p:cNvSpPr>
          <p:nvPr>
            <p:ph type="sldNum" sz="quarter" idx="12"/>
          </p:nvPr>
        </p:nvSpPr>
        <p:spPr/>
        <p:txBody>
          <a:bodyPr/>
          <a:lstStyle/>
          <a:p>
            <a:fld id="{7BFBCEDA-CD4D-4E66-A79A-350099644BF2}" type="slidenum">
              <a:rPr lang="de-CH" smtClean="0">
                <a:solidFill>
                  <a:prstClr val="black">
                    <a:tint val="75000"/>
                  </a:prstClr>
                </a:solidFill>
              </a:rPr>
              <a:pPr/>
              <a:t>12</a:t>
            </a:fld>
            <a:endParaRPr lang="de-CH">
              <a:solidFill>
                <a:prstClr val="black">
                  <a:tint val="75000"/>
                </a:prstClr>
              </a:solidFill>
            </a:endParaRPr>
          </a:p>
        </p:txBody>
      </p:sp>
    </p:spTree>
    <p:extLst>
      <p:ext uri="{BB962C8B-B14F-4D97-AF65-F5344CB8AC3E}">
        <p14:creationId xmlns:p14="http://schemas.microsoft.com/office/powerpoint/2010/main" val="2825276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0760" y="223521"/>
            <a:ext cx="10515600" cy="843279"/>
          </a:xfrm>
        </p:spPr>
        <p:txBody>
          <a:bodyPr>
            <a:noAutofit/>
          </a:bodyPr>
          <a:lstStyle/>
          <a:p>
            <a:r>
              <a:rPr lang="de-CH" sz="3200" b="1" dirty="0" smtClean="0">
                <a:latin typeface="+mn-lt"/>
              </a:rPr>
              <a:t>New Swiss legal </a:t>
            </a:r>
            <a:r>
              <a:rPr lang="de-CH" sz="3200" b="1" dirty="0" err="1" smtClean="0">
                <a:latin typeface="+mn-lt"/>
              </a:rPr>
              <a:t>requirements</a:t>
            </a:r>
            <a:r>
              <a:rPr lang="de-CH" sz="3200" b="1" dirty="0" smtClean="0">
                <a:latin typeface="+mn-lt"/>
              </a:rPr>
              <a:t> </a:t>
            </a:r>
            <a:r>
              <a:rPr lang="de-CH" sz="3200" b="1" dirty="0" err="1" smtClean="0">
                <a:latin typeface="+mn-lt"/>
              </a:rPr>
              <a:t>for</a:t>
            </a:r>
            <a:r>
              <a:rPr lang="de-CH" sz="3200" b="1" dirty="0" smtClean="0">
                <a:latin typeface="+mn-lt"/>
              </a:rPr>
              <a:t> </a:t>
            </a:r>
            <a:r>
              <a:rPr lang="de-CH" sz="3200" b="1" dirty="0" err="1" smtClean="0">
                <a:latin typeface="+mn-lt"/>
              </a:rPr>
              <a:t>nanomaterials</a:t>
            </a:r>
            <a:r>
              <a:rPr lang="de-CH" sz="3200" b="1" dirty="0" smtClean="0">
                <a:latin typeface="+mn-lt"/>
              </a:rPr>
              <a:t> (1):</a:t>
            </a:r>
            <a:br>
              <a:rPr lang="de-CH" sz="3200" b="1" dirty="0" smtClean="0">
                <a:latin typeface="+mn-lt"/>
              </a:rPr>
            </a:br>
            <a:r>
              <a:rPr lang="en-US" sz="3200" b="1" dirty="0" smtClean="0">
                <a:latin typeface="+mn-lt"/>
              </a:rPr>
              <a:t>D</a:t>
            </a:r>
            <a:r>
              <a:rPr lang="en-US" sz="3200" b="1" dirty="0" smtClean="0">
                <a:latin typeface="+mn-lt"/>
              </a:rPr>
              <a:t>efinition </a:t>
            </a:r>
            <a:r>
              <a:rPr lang="en-US" sz="3200" b="1" dirty="0">
                <a:latin typeface="+mn-lt"/>
              </a:rPr>
              <a:t>of the term </a:t>
            </a:r>
            <a:r>
              <a:rPr lang="en-US" sz="3200" b="1" dirty="0" smtClean="0">
                <a:latin typeface="+mn-lt"/>
              </a:rPr>
              <a:t>nanomaterials</a:t>
            </a:r>
            <a:endParaRPr lang="de-CH" sz="3200" b="1" dirty="0">
              <a:latin typeface="+mn-lt"/>
            </a:endParaRPr>
          </a:p>
        </p:txBody>
      </p:sp>
      <p:sp>
        <p:nvSpPr>
          <p:cNvPr id="3" name="Inhaltsplatzhalter 2"/>
          <p:cNvSpPr>
            <a:spLocks noGrp="1"/>
          </p:cNvSpPr>
          <p:nvPr>
            <p:ph idx="1"/>
          </p:nvPr>
        </p:nvSpPr>
        <p:spPr>
          <a:xfrm>
            <a:off x="1000760" y="1209040"/>
            <a:ext cx="10515600" cy="4998720"/>
          </a:xfrm>
        </p:spPr>
        <p:txBody>
          <a:bodyPr>
            <a:normAutofit fontScale="70000" lnSpcReduction="20000"/>
          </a:bodyPr>
          <a:lstStyle/>
          <a:p>
            <a:pPr marL="0" indent="0">
              <a:buNone/>
            </a:pPr>
            <a:r>
              <a:rPr lang="en-US" sz="4600" b="1" dirty="0" smtClean="0">
                <a:solidFill>
                  <a:schemeClr val="accent5"/>
                </a:solidFill>
              </a:rPr>
              <a:t>Chemicals </a:t>
            </a:r>
            <a:r>
              <a:rPr lang="en-US" sz="4600" b="1" dirty="0">
                <a:solidFill>
                  <a:schemeClr val="accent5"/>
                </a:solidFill>
              </a:rPr>
              <a:t>Ordinance (</a:t>
            </a:r>
            <a:r>
              <a:rPr lang="en-US" sz="4600" b="1" dirty="0" err="1">
                <a:solidFill>
                  <a:schemeClr val="accent5"/>
                </a:solidFill>
              </a:rPr>
              <a:t>ChemO</a:t>
            </a:r>
            <a:r>
              <a:rPr lang="en-US" sz="4600" b="1" dirty="0">
                <a:solidFill>
                  <a:schemeClr val="accent5"/>
                </a:solidFill>
              </a:rPr>
              <a:t>, SR 813.11</a:t>
            </a:r>
            <a:r>
              <a:rPr lang="en-US" sz="4600" b="1" dirty="0" smtClean="0">
                <a:solidFill>
                  <a:schemeClr val="accent5"/>
                </a:solidFill>
              </a:rPr>
              <a:t>), Article </a:t>
            </a:r>
            <a:r>
              <a:rPr lang="en-US" sz="4600" b="1" dirty="0">
                <a:solidFill>
                  <a:schemeClr val="accent5"/>
                </a:solidFill>
              </a:rPr>
              <a:t>2, paragraph 2, letter </a:t>
            </a:r>
            <a:r>
              <a:rPr lang="en-US" sz="4600" b="1" dirty="0" smtClean="0">
                <a:solidFill>
                  <a:schemeClr val="accent5"/>
                </a:solidFill>
              </a:rPr>
              <a:t>q</a:t>
            </a:r>
            <a:br>
              <a:rPr lang="en-US" sz="4600" b="1" dirty="0" smtClean="0">
                <a:solidFill>
                  <a:schemeClr val="accent5"/>
                </a:solidFill>
              </a:rPr>
            </a:br>
            <a:r>
              <a:rPr lang="en-US" sz="4800" b="1" dirty="0" smtClean="0"/>
              <a:t>N</a:t>
            </a:r>
            <a:r>
              <a:rPr lang="en-US" sz="4600" b="1" dirty="0" smtClean="0"/>
              <a:t>anomaterial </a:t>
            </a:r>
            <a:r>
              <a:rPr lang="en-US" sz="4600" b="1" dirty="0"/>
              <a:t>means a material containing particles in an unbound state or as an aggregate or as an agglomerate, where one or more external dimensions is in the size range 1-100 nm, or a material where the specific surface area by volume is greater than 60 m2/cm3. A material is only considered to be a nanomaterial if it is deliberately produced to </a:t>
            </a:r>
            <a:r>
              <a:rPr lang="en-US" sz="4600" b="1" dirty="0" err="1"/>
              <a:t>utilise</a:t>
            </a:r>
            <a:r>
              <a:rPr lang="en-US" sz="4600" b="1" dirty="0"/>
              <a:t> the properties arising from the defined external dimensions of the particles it contains, or from the defined surface area by volume of the material. Fullerenes, graphene flakes and single wall carbon nanotubes with one or more external dimensions below 1 nm are considered to be nanomaterials</a:t>
            </a:r>
            <a:r>
              <a:rPr lang="en-US" sz="4600" dirty="0"/>
              <a:t>.</a:t>
            </a:r>
            <a:endParaRPr lang="de-CH" sz="4600" dirty="0"/>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13</a:t>
            </a:fld>
            <a:endParaRPr lang="de-CH"/>
          </a:p>
        </p:txBody>
      </p:sp>
    </p:spTree>
    <p:extLst>
      <p:ext uri="{BB962C8B-B14F-4D97-AF65-F5344CB8AC3E}">
        <p14:creationId xmlns:p14="http://schemas.microsoft.com/office/powerpoint/2010/main" val="2397484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23595"/>
          </a:xfrm>
        </p:spPr>
        <p:txBody>
          <a:bodyPr>
            <a:normAutofit fontScale="90000"/>
          </a:bodyPr>
          <a:lstStyle/>
          <a:p>
            <a:r>
              <a:rPr lang="de-CH" sz="3200" b="1" dirty="0" smtClean="0">
                <a:latin typeface="+mn-lt"/>
              </a:rPr>
              <a:t>New Swiss legal </a:t>
            </a:r>
            <a:r>
              <a:rPr lang="de-CH" sz="3200" b="1" dirty="0" err="1" smtClean="0">
                <a:latin typeface="+mn-lt"/>
              </a:rPr>
              <a:t>requirements</a:t>
            </a:r>
            <a:r>
              <a:rPr lang="de-CH" sz="3200" b="1" dirty="0" smtClean="0">
                <a:latin typeface="+mn-lt"/>
              </a:rPr>
              <a:t> </a:t>
            </a:r>
            <a:r>
              <a:rPr lang="de-CH" sz="3200" b="1" dirty="0" err="1" smtClean="0">
                <a:latin typeface="+mn-lt"/>
              </a:rPr>
              <a:t>for</a:t>
            </a:r>
            <a:r>
              <a:rPr lang="de-CH" sz="3200" b="1" dirty="0" smtClean="0">
                <a:latin typeface="+mn-lt"/>
              </a:rPr>
              <a:t> </a:t>
            </a:r>
            <a:r>
              <a:rPr lang="de-CH" sz="3200" b="1" dirty="0" err="1" smtClean="0">
                <a:latin typeface="+mn-lt"/>
              </a:rPr>
              <a:t>nanomaterials</a:t>
            </a:r>
            <a:r>
              <a:rPr lang="de-CH" sz="3200" b="1" dirty="0" smtClean="0">
                <a:latin typeface="+mn-lt"/>
              </a:rPr>
              <a:t> (2)</a:t>
            </a:r>
            <a:br>
              <a:rPr lang="de-CH" sz="3200" b="1" dirty="0" smtClean="0">
                <a:latin typeface="+mn-lt"/>
              </a:rPr>
            </a:br>
            <a:r>
              <a:rPr lang="de-CH" sz="3200" b="1" dirty="0" smtClean="0">
                <a:latin typeface="+mn-lt"/>
              </a:rPr>
              <a:t>New </a:t>
            </a:r>
            <a:r>
              <a:rPr lang="de-CH" sz="3200" b="1" dirty="0" err="1" smtClean="0">
                <a:latin typeface="+mn-lt"/>
              </a:rPr>
              <a:t>reporting</a:t>
            </a:r>
            <a:r>
              <a:rPr lang="de-CH" sz="3200" b="1" dirty="0" smtClean="0">
                <a:latin typeface="+mn-lt"/>
              </a:rPr>
              <a:t> </a:t>
            </a:r>
            <a:r>
              <a:rPr lang="de-CH" sz="3200" b="1" dirty="0" err="1" smtClean="0">
                <a:latin typeface="+mn-lt"/>
              </a:rPr>
              <a:t>requirements</a:t>
            </a:r>
            <a:endParaRPr lang="de-CH" sz="3200" b="1" dirty="0">
              <a:latin typeface="+mn-lt"/>
            </a:endParaRPr>
          </a:p>
        </p:txBody>
      </p:sp>
      <p:sp>
        <p:nvSpPr>
          <p:cNvPr id="3" name="Inhaltsplatzhalter 2"/>
          <p:cNvSpPr>
            <a:spLocks noGrp="1"/>
          </p:cNvSpPr>
          <p:nvPr>
            <p:ph idx="1"/>
          </p:nvPr>
        </p:nvSpPr>
        <p:spPr>
          <a:xfrm>
            <a:off x="838200" y="1188720"/>
            <a:ext cx="10515600" cy="4988243"/>
          </a:xfrm>
        </p:spPr>
        <p:txBody>
          <a:bodyPr>
            <a:normAutofit/>
          </a:bodyPr>
          <a:lstStyle/>
          <a:p>
            <a:pPr marL="0" lvl="0" indent="0">
              <a:buNone/>
            </a:pPr>
            <a:r>
              <a:rPr lang="en-US" sz="3600" b="1" dirty="0">
                <a:solidFill>
                  <a:schemeClr val="accent5"/>
                </a:solidFill>
              </a:rPr>
              <a:t>Chemicals Ordinance (</a:t>
            </a:r>
            <a:r>
              <a:rPr lang="en-US" sz="3600" b="1" dirty="0" err="1">
                <a:solidFill>
                  <a:schemeClr val="accent5"/>
                </a:solidFill>
              </a:rPr>
              <a:t>ChemO</a:t>
            </a:r>
            <a:r>
              <a:rPr lang="en-US" sz="3600" b="1" dirty="0">
                <a:solidFill>
                  <a:schemeClr val="accent5"/>
                </a:solidFill>
              </a:rPr>
              <a:t>, SR 813.11), Article </a:t>
            </a:r>
            <a:r>
              <a:rPr lang="en-US" sz="3600" b="1" dirty="0" smtClean="0">
                <a:solidFill>
                  <a:schemeClr val="accent5"/>
                </a:solidFill>
              </a:rPr>
              <a:t>49</a:t>
            </a:r>
            <a:endParaRPr lang="de-CH" sz="3500" dirty="0" smtClean="0"/>
          </a:p>
          <a:p>
            <a:pPr marL="0" indent="0">
              <a:buNone/>
            </a:pPr>
            <a:r>
              <a:rPr lang="en-US" sz="3500" dirty="0" smtClean="0"/>
              <a:t>The </a:t>
            </a:r>
            <a:r>
              <a:rPr lang="en-US" sz="3500" dirty="0"/>
              <a:t>registration application must contain the following </a:t>
            </a:r>
            <a:r>
              <a:rPr lang="en-US" sz="3500" dirty="0" smtClean="0"/>
              <a:t>data:</a:t>
            </a:r>
          </a:p>
          <a:p>
            <a:pPr marL="0" indent="0">
              <a:buNone/>
            </a:pPr>
            <a:r>
              <a:rPr lang="en-US" sz="3500" b="1" dirty="0" smtClean="0"/>
              <a:t>For substances in the </a:t>
            </a:r>
            <a:r>
              <a:rPr lang="en-US" sz="3500" b="1" dirty="0"/>
              <a:t>case of </a:t>
            </a:r>
            <a:r>
              <a:rPr lang="en-US" sz="3500" b="1" dirty="0" smtClean="0"/>
              <a:t>nanomaterials</a:t>
            </a:r>
            <a:r>
              <a:rPr lang="en-US" sz="3500" dirty="0"/>
              <a:t>: </a:t>
            </a:r>
            <a:endParaRPr lang="en-US" sz="3500" dirty="0" smtClean="0"/>
          </a:p>
          <a:p>
            <a:pPr marL="0" indent="0">
              <a:buNone/>
            </a:pPr>
            <a:r>
              <a:rPr lang="en-US" sz="3500" dirty="0" smtClean="0"/>
              <a:t>the </a:t>
            </a:r>
            <a:r>
              <a:rPr lang="en-US" sz="3500" dirty="0"/>
              <a:t>composition, particle form and mean particle size and, where available, the number size distribution, specific surface area by volume, crystal structure, aggregation status, surface coating and surface </a:t>
            </a:r>
            <a:r>
              <a:rPr lang="en-US" sz="3500" dirty="0" err="1"/>
              <a:t>functionalisation</a:t>
            </a:r>
            <a:r>
              <a:rPr lang="en-US" sz="3500" dirty="0"/>
              <a:t>,</a:t>
            </a:r>
            <a:endParaRPr lang="de-CH" dirty="0"/>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14</a:t>
            </a:fld>
            <a:endParaRPr lang="de-CH"/>
          </a:p>
        </p:txBody>
      </p:sp>
    </p:spTree>
    <p:extLst>
      <p:ext uri="{BB962C8B-B14F-4D97-AF65-F5344CB8AC3E}">
        <p14:creationId xmlns:p14="http://schemas.microsoft.com/office/powerpoint/2010/main" val="1616639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23595"/>
          </a:xfrm>
        </p:spPr>
        <p:txBody>
          <a:bodyPr>
            <a:normAutofit fontScale="90000"/>
          </a:bodyPr>
          <a:lstStyle/>
          <a:p>
            <a:r>
              <a:rPr lang="de-CH" sz="3200" b="1" dirty="0" smtClean="0">
                <a:latin typeface="+mn-lt"/>
              </a:rPr>
              <a:t>New Swiss legal </a:t>
            </a:r>
            <a:r>
              <a:rPr lang="de-CH" sz="3200" b="1" dirty="0" err="1" smtClean="0">
                <a:latin typeface="+mn-lt"/>
              </a:rPr>
              <a:t>requirements</a:t>
            </a:r>
            <a:r>
              <a:rPr lang="de-CH" sz="3200" b="1" dirty="0" smtClean="0">
                <a:latin typeface="+mn-lt"/>
              </a:rPr>
              <a:t> </a:t>
            </a:r>
            <a:r>
              <a:rPr lang="de-CH" sz="3200" b="1" dirty="0" err="1" smtClean="0">
                <a:latin typeface="+mn-lt"/>
              </a:rPr>
              <a:t>for</a:t>
            </a:r>
            <a:r>
              <a:rPr lang="de-CH" sz="3200" b="1" dirty="0" smtClean="0">
                <a:latin typeface="+mn-lt"/>
              </a:rPr>
              <a:t> </a:t>
            </a:r>
            <a:r>
              <a:rPr lang="de-CH" sz="3200" b="1" dirty="0" err="1" smtClean="0">
                <a:latin typeface="+mn-lt"/>
              </a:rPr>
              <a:t>nanomaterials</a:t>
            </a:r>
            <a:r>
              <a:rPr lang="de-CH" sz="3200" b="1" dirty="0" smtClean="0">
                <a:latin typeface="+mn-lt"/>
              </a:rPr>
              <a:t> (3)</a:t>
            </a:r>
            <a:br>
              <a:rPr lang="de-CH" sz="3200" b="1" dirty="0" smtClean="0">
                <a:latin typeface="+mn-lt"/>
              </a:rPr>
            </a:br>
            <a:r>
              <a:rPr lang="de-CH" sz="3200" b="1" dirty="0" smtClean="0">
                <a:latin typeface="+mn-lt"/>
              </a:rPr>
              <a:t>New </a:t>
            </a:r>
            <a:r>
              <a:rPr lang="de-CH" sz="3200" b="1" dirty="0" err="1" smtClean="0">
                <a:latin typeface="+mn-lt"/>
              </a:rPr>
              <a:t>reporting</a:t>
            </a:r>
            <a:r>
              <a:rPr lang="de-CH" sz="3200" b="1" dirty="0" smtClean="0">
                <a:latin typeface="+mn-lt"/>
              </a:rPr>
              <a:t> </a:t>
            </a:r>
            <a:r>
              <a:rPr lang="de-CH" sz="3200" b="1" dirty="0" err="1" smtClean="0">
                <a:latin typeface="+mn-lt"/>
              </a:rPr>
              <a:t>requirements</a:t>
            </a:r>
            <a:endParaRPr lang="de-CH" sz="3200" b="1" dirty="0">
              <a:latin typeface="+mn-lt"/>
            </a:endParaRPr>
          </a:p>
        </p:txBody>
      </p:sp>
      <p:sp>
        <p:nvSpPr>
          <p:cNvPr id="3" name="Inhaltsplatzhalter 2"/>
          <p:cNvSpPr>
            <a:spLocks noGrp="1"/>
          </p:cNvSpPr>
          <p:nvPr>
            <p:ph idx="1"/>
          </p:nvPr>
        </p:nvSpPr>
        <p:spPr>
          <a:xfrm>
            <a:off x="838200" y="1188720"/>
            <a:ext cx="10515600" cy="4988243"/>
          </a:xfrm>
        </p:spPr>
        <p:txBody>
          <a:bodyPr>
            <a:normAutofit/>
          </a:bodyPr>
          <a:lstStyle/>
          <a:p>
            <a:pPr marL="0" lvl="0" indent="0">
              <a:buNone/>
            </a:pPr>
            <a:r>
              <a:rPr lang="en-US" sz="3600" b="1" dirty="0">
                <a:solidFill>
                  <a:schemeClr val="accent5"/>
                </a:solidFill>
              </a:rPr>
              <a:t>Chemicals Ordinance (</a:t>
            </a:r>
            <a:r>
              <a:rPr lang="en-US" sz="3600" b="1" dirty="0" err="1">
                <a:solidFill>
                  <a:schemeClr val="accent5"/>
                </a:solidFill>
              </a:rPr>
              <a:t>ChemO</a:t>
            </a:r>
            <a:r>
              <a:rPr lang="en-US" sz="3600" b="1" dirty="0">
                <a:solidFill>
                  <a:schemeClr val="accent5"/>
                </a:solidFill>
              </a:rPr>
              <a:t>, SR 813.11), Article </a:t>
            </a:r>
            <a:r>
              <a:rPr lang="en-US" sz="3600" b="1" dirty="0" smtClean="0">
                <a:solidFill>
                  <a:schemeClr val="accent5"/>
                </a:solidFill>
              </a:rPr>
              <a:t>49</a:t>
            </a:r>
            <a:endParaRPr lang="de-CH" sz="3500" dirty="0" smtClean="0"/>
          </a:p>
          <a:p>
            <a:pPr marL="0" indent="0">
              <a:buNone/>
            </a:pPr>
            <a:r>
              <a:rPr lang="en-US" sz="3500" dirty="0" smtClean="0"/>
              <a:t>The </a:t>
            </a:r>
            <a:r>
              <a:rPr lang="en-US" sz="3500" dirty="0"/>
              <a:t>registration application must contain the following </a:t>
            </a:r>
            <a:r>
              <a:rPr lang="en-US" sz="3500" dirty="0" smtClean="0"/>
              <a:t>data:</a:t>
            </a:r>
            <a:r>
              <a:rPr lang="en-US" sz="3500" dirty="0"/>
              <a:t/>
            </a:r>
            <a:br>
              <a:rPr lang="en-US" sz="3500" dirty="0"/>
            </a:br>
            <a:r>
              <a:rPr lang="en-US" sz="3500" dirty="0" smtClean="0"/>
              <a:t>in </a:t>
            </a:r>
            <a:r>
              <a:rPr lang="en-US" sz="3500" dirty="0"/>
              <a:t>the case of </a:t>
            </a:r>
            <a:r>
              <a:rPr lang="en-US" sz="3500" b="1" dirty="0"/>
              <a:t>preparations containing nanomaterials</a:t>
            </a:r>
            <a:r>
              <a:rPr lang="en-US" sz="3500" dirty="0"/>
              <a:t>: </a:t>
            </a:r>
            <a:r>
              <a:rPr lang="en-US" sz="3500" dirty="0" smtClean="0"/>
              <a:t/>
            </a:r>
            <a:br>
              <a:rPr lang="en-US" sz="3500" dirty="0" smtClean="0"/>
            </a:br>
            <a:r>
              <a:rPr lang="en-US" sz="3500" dirty="0" smtClean="0"/>
              <a:t>the </a:t>
            </a:r>
            <a:r>
              <a:rPr lang="en-US" sz="3500" dirty="0"/>
              <a:t>composition of the nanomaterials, the particle form and mean particle size and, where available, the number size distribution, specific surface area by volume, crystal structure, aggregation status, surface coating and surface </a:t>
            </a:r>
            <a:r>
              <a:rPr lang="en-US" sz="3500" dirty="0" err="1"/>
              <a:t>functionalisation</a:t>
            </a:r>
            <a:r>
              <a:rPr lang="en-US" sz="3500" dirty="0"/>
              <a:t>.</a:t>
            </a:r>
            <a:endParaRPr lang="en-US" sz="3500" dirty="0" smtClean="0"/>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15</a:t>
            </a:fld>
            <a:endParaRPr lang="de-CH"/>
          </a:p>
        </p:txBody>
      </p:sp>
    </p:spTree>
    <p:extLst>
      <p:ext uri="{BB962C8B-B14F-4D97-AF65-F5344CB8AC3E}">
        <p14:creationId xmlns:p14="http://schemas.microsoft.com/office/powerpoint/2010/main" val="1000485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23595"/>
          </a:xfrm>
        </p:spPr>
        <p:txBody>
          <a:bodyPr>
            <a:normAutofit/>
          </a:bodyPr>
          <a:lstStyle/>
          <a:p>
            <a:r>
              <a:rPr lang="de-CH" sz="3200" b="1" dirty="0" smtClean="0">
                <a:latin typeface="+mn-lt"/>
              </a:rPr>
              <a:t>New Swiss legal </a:t>
            </a:r>
            <a:r>
              <a:rPr lang="de-CH" sz="3200" b="1" dirty="0" err="1" smtClean="0">
                <a:latin typeface="+mn-lt"/>
              </a:rPr>
              <a:t>requirements</a:t>
            </a:r>
            <a:r>
              <a:rPr lang="de-CH" sz="3200" b="1" dirty="0" smtClean="0">
                <a:latin typeface="+mn-lt"/>
              </a:rPr>
              <a:t> </a:t>
            </a:r>
            <a:r>
              <a:rPr lang="de-CH" sz="3200" b="1" dirty="0" err="1" smtClean="0">
                <a:latin typeface="+mn-lt"/>
              </a:rPr>
              <a:t>for</a:t>
            </a:r>
            <a:r>
              <a:rPr lang="de-CH" sz="3200" b="1" dirty="0" smtClean="0">
                <a:latin typeface="+mn-lt"/>
              </a:rPr>
              <a:t> </a:t>
            </a:r>
            <a:r>
              <a:rPr lang="de-CH" sz="3200" b="1" dirty="0" err="1" smtClean="0">
                <a:latin typeface="+mn-lt"/>
              </a:rPr>
              <a:t>nanomaterials</a:t>
            </a:r>
            <a:r>
              <a:rPr lang="de-CH" sz="3200" b="1" dirty="0" smtClean="0">
                <a:latin typeface="+mn-lt"/>
              </a:rPr>
              <a:t> (4)</a:t>
            </a:r>
            <a:endParaRPr lang="de-CH" sz="3200" b="1" dirty="0">
              <a:latin typeface="+mn-lt"/>
            </a:endParaRPr>
          </a:p>
        </p:txBody>
      </p:sp>
      <p:sp>
        <p:nvSpPr>
          <p:cNvPr id="3" name="Inhaltsplatzhalter 2"/>
          <p:cNvSpPr>
            <a:spLocks noGrp="1"/>
          </p:cNvSpPr>
          <p:nvPr>
            <p:ph idx="1"/>
          </p:nvPr>
        </p:nvSpPr>
        <p:spPr>
          <a:xfrm>
            <a:off x="838200" y="1188720"/>
            <a:ext cx="10515600" cy="4988243"/>
          </a:xfrm>
        </p:spPr>
        <p:txBody>
          <a:bodyPr>
            <a:normAutofit/>
          </a:bodyPr>
          <a:lstStyle/>
          <a:p>
            <a:r>
              <a:rPr lang="en-US" sz="3500" dirty="0"/>
              <a:t>  </a:t>
            </a:r>
            <a:r>
              <a:rPr lang="de-CH" sz="3500" dirty="0" smtClean="0"/>
              <a:t>Nano-</a:t>
            </a:r>
            <a:r>
              <a:rPr lang="de-CH" sz="3500" dirty="0" err="1" smtClean="0"/>
              <a:t>specific</a:t>
            </a:r>
            <a:r>
              <a:rPr lang="de-CH" sz="3500" dirty="0" smtClean="0"/>
              <a:t> </a:t>
            </a:r>
            <a:r>
              <a:rPr lang="de-CH" sz="3500" dirty="0" err="1"/>
              <a:t>data</a:t>
            </a:r>
            <a:r>
              <a:rPr lang="de-CH" sz="3500" dirty="0"/>
              <a:t> </a:t>
            </a:r>
            <a:r>
              <a:rPr lang="de-CH" sz="3500" dirty="0" err="1"/>
              <a:t>requirements</a:t>
            </a:r>
            <a:r>
              <a:rPr lang="de-CH" sz="3500" dirty="0"/>
              <a:t> </a:t>
            </a:r>
            <a:r>
              <a:rPr lang="de-CH" sz="3500" dirty="0" err="1" smtClean="0"/>
              <a:t>were</a:t>
            </a:r>
            <a:r>
              <a:rPr lang="de-CH" sz="3500" dirty="0" smtClean="0"/>
              <a:t> </a:t>
            </a:r>
            <a:r>
              <a:rPr lang="de-CH" sz="3500" dirty="0" err="1"/>
              <a:t>introduced</a:t>
            </a:r>
            <a:r>
              <a:rPr lang="de-CH" sz="3500" dirty="0"/>
              <a:t> in </a:t>
            </a:r>
            <a:r>
              <a:rPr lang="de-CH" sz="3500" dirty="0" err="1"/>
              <a:t>the</a:t>
            </a:r>
            <a:r>
              <a:rPr lang="de-CH" sz="3500" dirty="0"/>
              <a:t> </a:t>
            </a:r>
            <a:r>
              <a:rPr lang="de-CH" sz="3500" b="1" dirty="0"/>
              <a:t>Plant </a:t>
            </a:r>
            <a:r>
              <a:rPr lang="de-CH" sz="3500" b="1" dirty="0" err="1"/>
              <a:t>Protection</a:t>
            </a:r>
            <a:r>
              <a:rPr lang="de-CH" sz="3500" b="1" dirty="0"/>
              <a:t> Products Regulation</a:t>
            </a:r>
            <a:r>
              <a:rPr lang="de-CH" sz="3500" dirty="0"/>
              <a:t> </a:t>
            </a:r>
            <a:r>
              <a:rPr lang="de-CH" sz="3500" dirty="0" smtClean="0"/>
              <a:t>(PSMV, </a:t>
            </a:r>
            <a:r>
              <a:rPr lang="de-CH" sz="3500" dirty="0"/>
              <a:t>SR </a:t>
            </a:r>
            <a:r>
              <a:rPr lang="de-CH" sz="3500" dirty="0" smtClean="0"/>
              <a:t>916.161, </a:t>
            </a:r>
            <a:r>
              <a:rPr lang="de-CH" sz="3500" dirty="0" err="1" smtClean="0"/>
              <a:t>Appendices</a:t>
            </a:r>
            <a:r>
              <a:rPr lang="de-CH" sz="3500" dirty="0" smtClean="0"/>
              <a:t> 5 </a:t>
            </a:r>
            <a:r>
              <a:rPr lang="de-CH" sz="3500" dirty="0" err="1" smtClean="0"/>
              <a:t>and</a:t>
            </a:r>
            <a:r>
              <a:rPr lang="de-CH" sz="3500" dirty="0" smtClean="0"/>
              <a:t> 6</a:t>
            </a:r>
            <a:r>
              <a:rPr lang="de-CH" sz="3500" dirty="0" smtClean="0"/>
              <a:t>)</a:t>
            </a:r>
          </a:p>
          <a:p>
            <a:r>
              <a:rPr lang="en-US" sz="3500" dirty="0"/>
              <a:t>Nano-specific data requirements </a:t>
            </a:r>
            <a:r>
              <a:rPr lang="en-US" sz="3500" dirty="0" smtClean="0"/>
              <a:t>were </a:t>
            </a:r>
            <a:r>
              <a:rPr lang="en-US" sz="3500" dirty="0"/>
              <a:t>introduced </a:t>
            </a:r>
            <a:r>
              <a:rPr lang="de-CH" sz="3500" dirty="0" smtClean="0"/>
              <a:t>in </a:t>
            </a:r>
            <a:r>
              <a:rPr lang="de-CH" sz="3500" dirty="0" err="1"/>
              <a:t>the</a:t>
            </a:r>
            <a:r>
              <a:rPr lang="de-CH" sz="3500" dirty="0"/>
              <a:t> </a:t>
            </a:r>
            <a:r>
              <a:rPr lang="de-CH" sz="3500" b="1" dirty="0" err="1"/>
              <a:t>Ordinance</a:t>
            </a:r>
            <a:r>
              <a:rPr lang="de-CH" sz="3500" b="1" dirty="0"/>
              <a:t> on </a:t>
            </a:r>
            <a:r>
              <a:rPr lang="de-CH" sz="3500" b="1" dirty="0" err="1"/>
              <a:t>Biocidal</a:t>
            </a:r>
            <a:r>
              <a:rPr lang="de-CH" sz="3500" b="1" dirty="0"/>
              <a:t> Products</a:t>
            </a:r>
            <a:r>
              <a:rPr lang="de-CH" sz="3500" dirty="0"/>
              <a:t> </a:t>
            </a:r>
            <a:r>
              <a:rPr lang="de-CH" sz="3500" dirty="0" smtClean="0"/>
              <a:t>(OBP</a:t>
            </a:r>
            <a:r>
              <a:rPr lang="de-CH" sz="3500" dirty="0"/>
              <a:t>, SR </a:t>
            </a:r>
            <a:r>
              <a:rPr lang="de-CH" sz="3500" dirty="0" smtClean="0"/>
              <a:t>813.12; </a:t>
            </a:r>
            <a:r>
              <a:rPr lang="de-CH" sz="3500" dirty="0" err="1" smtClean="0"/>
              <a:t>Article</a:t>
            </a:r>
            <a:r>
              <a:rPr lang="de-CH" sz="3500" dirty="0" smtClean="0"/>
              <a:t> 9, </a:t>
            </a:r>
            <a:r>
              <a:rPr lang="de-CH" sz="3500" dirty="0" err="1" smtClean="0"/>
              <a:t>paragraph</a:t>
            </a:r>
            <a:r>
              <a:rPr lang="de-CH" sz="3500" dirty="0" smtClean="0"/>
              <a:t> 3; </a:t>
            </a:r>
            <a:r>
              <a:rPr lang="de-CH" sz="3500" dirty="0" err="1" smtClean="0"/>
              <a:t>Article</a:t>
            </a:r>
            <a:r>
              <a:rPr lang="de-CH" sz="3500" dirty="0" smtClean="0"/>
              <a:t> 11, </a:t>
            </a:r>
            <a:r>
              <a:rPr lang="de-CH" sz="3500" dirty="0" err="1" smtClean="0"/>
              <a:t>paragraph</a:t>
            </a:r>
            <a:r>
              <a:rPr lang="de-CH" sz="3500" dirty="0" smtClean="0"/>
              <a:t> 1, </a:t>
            </a:r>
            <a:r>
              <a:rPr lang="de-CH" sz="3500" dirty="0" err="1" smtClean="0"/>
              <a:t>letter</a:t>
            </a:r>
            <a:r>
              <a:rPr lang="de-CH" sz="3500" dirty="0" smtClean="0"/>
              <a:t> d; </a:t>
            </a:r>
            <a:r>
              <a:rPr lang="de-CH" sz="3500" dirty="0" err="1" smtClean="0"/>
              <a:t>Article</a:t>
            </a:r>
            <a:r>
              <a:rPr lang="de-CH" sz="3500" dirty="0" smtClean="0"/>
              <a:t> 11</a:t>
            </a:r>
            <a:r>
              <a:rPr lang="de-CH" sz="3500" i="1" dirty="0" smtClean="0"/>
              <a:t>h</a:t>
            </a:r>
            <a:r>
              <a:rPr lang="de-CH" sz="3500" dirty="0" smtClean="0"/>
              <a:t>, </a:t>
            </a:r>
            <a:r>
              <a:rPr lang="de-CH" sz="3500" dirty="0" err="1" smtClean="0"/>
              <a:t>letter</a:t>
            </a:r>
            <a:r>
              <a:rPr lang="de-CH" sz="3500" dirty="0" smtClean="0"/>
              <a:t> c; </a:t>
            </a:r>
            <a:r>
              <a:rPr lang="de-CH" sz="3500" dirty="0" err="1" smtClean="0"/>
              <a:t>Article</a:t>
            </a:r>
            <a:r>
              <a:rPr lang="de-CH" sz="3500" dirty="0" smtClean="0"/>
              <a:t> 38, </a:t>
            </a:r>
            <a:r>
              <a:rPr lang="de-CH" sz="3500" dirty="0" err="1" smtClean="0"/>
              <a:t>paragraph</a:t>
            </a:r>
            <a:r>
              <a:rPr lang="de-CH" sz="3500" dirty="0" smtClean="0"/>
              <a:t> 3, </a:t>
            </a:r>
            <a:r>
              <a:rPr lang="de-CH" sz="3500" dirty="0" err="1" smtClean="0"/>
              <a:t>letter</a:t>
            </a:r>
            <a:r>
              <a:rPr lang="de-CH" sz="3500" dirty="0" smtClean="0"/>
              <a:t> g). </a:t>
            </a:r>
            <a:endParaRPr lang="de-CH" sz="3500" dirty="0"/>
          </a:p>
          <a:p>
            <a:r>
              <a:rPr lang="en-US" sz="3500" dirty="0" smtClean="0"/>
              <a:t>Since October 2012, </a:t>
            </a:r>
            <a:r>
              <a:rPr lang="de-CH" sz="3500" dirty="0" smtClean="0"/>
              <a:t>Nanomaterials </a:t>
            </a:r>
            <a:r>
              <a:rPr lang="de-CH" sz="3500" dirty="0"/>
              <a:t>must </a:t>
            </a:r>
            <a:r>
              <a:rPr lang="de-CH" sz="3500" dirty="0" err="1"/>
              <a:t>be</a:t>
            </a:r>
            <a:r>
              <a:rPr lang="de-CH" sz="3500" dirty="0"/>
              <a:t> </a:t>
            </a:r>
            <a:r>
              <a:rPr lang="de-CH" sz="3500" dirty="0" err="1"/>
              <a:t>declared</a:t>
            </a:r>
            <a:r>
              <a:rPr lang="de-CH" sz="3500" dirty="0"/>
              <a:t> in </a:t>
            </a:r>
            <a:r>
              <a:rPr lang="de-CH" sz="3500" dirty="0" err="1"/>
              <a:t>authorization</a:t>
            </a:r>
            <a:r>
              <a:rPr lang="de-CH" sz="3500" dirty="0"/>
              <a:t> </a:t>
            </a:r>
            <a:r>
              <a:rPr lang="de-CH" sz="3500" dirty="0" err="1"/>
              <a:t>applications</a:t>
            </a:r>
            <a:r>
              <a:rPr lang="de-CH" sz="3500" dirty="0"/>
              <a:t> </a:t>
            </a:r>
            <a:r>
              <a:rPr lang="de-CH" sz="3500" dirty="0" err="1"/>
              <a:t>for</a:t>
            </a:r>
            <a:r>
              <a:rPr lang="de-CH" sz="3500" dirty="0"/>
              <a:t> </a:t>
            </a:r>
            <a:r>
              <a:rPr lang="de-CH" sz="3500" b="1" dirty="0" err="1"/>
              <a:t>pharmaceuticals</a:t>
            </a:r>
            <a:r>
              <a:rPr lang="de-CH" sz="3500" dirty="0"/>
              <a:t>.</a:t>
            </a:r>
          </a:p>
          <a:p>
            <a:endParaRPr lang="de-CH" dirty="0"/>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16</a:t>
            </a:fld>
            <a:endParaRPr lang="de-CH"/>
          </a:p>
        </p:txBody>
      </p:sp>
    </p:spTree>
    <p:extLst>
      <p:ext uri="{BB962C8B-B14F-4D97-AF65-F5344CB8AC3E}">
        <p14:creationId xmlns:p14="http://schemas.microsoft.com/office/powerpoint/2010/main" val="548369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01675"/>
          </a:xfrm>
        </p:spPr>
        <p:txBody>
          <a:bodyPr/>
          <a:lstStyle/>
          <a:p>
            <a:r>
              <a:rPr lang="de-CH" b="1" dirty="0" smtClean="0">
                <a:latin typeface="+mn-lt"/>
              </a:rPr>
              <a:t>Legal </a:t>
            </a:r>
            <a:r>
              <a:rPr lang="de-CH" b="1" dirty="0" err="1" smtClean="0">
                <a:latin typeface="+mn-lt"/>
              </a:rPr>
              <a:t>work</a:t>
            </a:r>
            <a:r>
              <a:rPr lang="de-CH" b="1" dirty="0" smtClean="0">
                <a:latin typeface="+mn-lt"/>
              </a:rPr>
              <a:t> in </a:t>
            </a:r>
            <a:r>
              <a:rPr lang="de-CH" b="1" dirty="0" err="1" smtClean="0">
                <a:latin typeface="+mn-lt"/>
              </a:rPr>
              <a:t>progress</a:t>
            </a:r>
            <a:r>
              <a:rPr lang="de-CH" b="1" dirty="0" smtClean="0">
                <a:latin typeface="+mn-lt"/>
              </a:rPr>
              <a:t> in </a:t>
            </a:r>
            <a:r>
              <a:rPr lang="de-CH" b="1" dirty="0" err="1" smtClean="0">
                <a:latin typeface="+mn-lt"/>
              </a:rPr>
              <a:t>Switzerland</a:t>
            </a:r>
            <a:endParaRPr lang="de-CH" b="1" dirty="0">
              <a:latin typeface="+mn-lt"/>
            </a:endParaRPr>
          </a:p>
        </p:txBody>
      </p:sp>
      <p:sp>
        <p:nvSpPr>
          <p:cNvPr id="3" name="Inhaltsplatzhalter 2"/>
          <p:cNvSpPr>
            <a:spLocks noGrp="1"/>
          </p:cNvSpPr>
          <p:nvPr>
            <p:ph idx="1"/>
          </p:nvPr>
        </p:nvSpPr>
        <p:spPr>
          <a:xfrm>
            <a:off x="838200" y="1137920"/>
            <a:ext cx="10515600" cy="5039043"/>
          </a:xfrm>
        </p:spPr>
        <p:txBody>
          <a:bodyPr>
            <a:normAutofit lnSpcReduction="10000"/>
          </a:bodyPr>
          <a:lstStyle/>
          <a:p>
            <a:r>
              <a:rPr lang="de-CH" sz="3200" dirty="0"/>
              <a:t>The </a:t>
            </a:r>
            <a:r>
              <a:rPr lang="de-CH" sz="3200" dirty="0" err="1"/>
              <a:t>assignment</a:t>
            </a:r>
            <a:r>
              <a:rPr lang="de-CH" sz="3200" dirty="0"/>
              <a:t> </a:t>
            </a:r>
            <a:r>
              <a:rPr lang="de-CH" sz="3200" dirty="0" err="1"/>
              <a:t>of</a:t>
            </a:r>
            <a:r>
              <a:rPr lang="de-CH" sz="3200" dirty="0"/>
              <a:t> </a:t>
            </a:r>
            <a:r>
              <a:rPr lang="de-CH" sz="3200" dirty="0" err="1"/>
              <a:t>nanomaterials</a:t>
            </a:r>
            <a:r>
              <a:rPr lang="de-CH" sz="3200" dirty="0"/>
              <a:t> </a:t>
            </a:r>
            <a:r>
              <a:rPr lang="de-CH" sz="3200" dirty="0" err="1"/>
              <a:t>to</a:t>
            </a:r>
            <a:r>
              <a:rPr lang="de-CH" sz="3200" dirty="0"/>
              <a:t> </a:t>
            </a:r>
            <a:r>
              <a:rPr lang="de-CH" sz="3200" dirty="0" err="1"/>
              <a:t>existing</a:t>
            </a:r>
            <a:r>
              <a:rPr lang="de-CH" sz="3200" dirty="0"/>
              <a:t> </a:t>
            </a:r>
            <a:r>
              <a:rPr lang="de-CH" sz="3200" dirty="0" err="1"/>
              <a:t>substances</a:t>
            </a:r>
            <a:r>
              <a:rPr lang="de-CH" sz="3200" dirty="0"/>
              <a:t>, </a:t>
            </a:r>
            <a:r>
              <a:rPr lang="de-CH" sz="3200" dirty="0" err="1"/>
              <a:t>new</a:t>
            </a:r>
            <a:r>
              <a:rPr lang="de-CH" sz="3200" dirty="0"/>
              <a:t> </a:t>
            </a:r>
            <a:r>
              <a:rPr lang="de-CH" sz="3200" dirty="0" err="1"/>
              <a:t>substances</a:t>
            </a:r>
            <a:r>
              <a:rPr lang="de-CH" sz="3200" dirty="0"/>
              <a:t> </a:t>
            </a:r>
            <a:r>
              <a:rPr lang="de-CH" sz="3200" dirty="0" err="1"/>
              <a:t>and</a:t>
            </a:r>
            <a:r>
              <a:rPr lang="de-CH" sz="3200" dirty="0"/>
              <a:t> </a:t>
            </a:r>
            <a:r>
              <a:rPr lang="de-CH" sz="3200" dirty="0" err="1"/>
              <a:t>preparations</a:t>
            </a:r>
            <a:r>
              <a:rPr lang="de-CH" sz="3200" dirty="0"/>
              <a:t> </a:t>
            </a:r>
            <a:r>
              <a:rPr lang="de-CH" sz="3200" dirty="0" err="1"/>
              <a:t>according</a:t>
            </a:r>
            <a:r>
              <a:rPr lang="de-CH" sz="3200" dirty="0"/>
              <a:t> </a:t>
            </a:r>
            <a:r>
              <a:rPr lang="de-CH" sz="3200" dirty="0" err="1"/>
              <a:t>to</a:t>
            </a:r>
            <a:r>
              <a:rPr lang="de-CH" sz="3200" dirty="0"/>
              <a:t> </a:t>
            </a:r>
            <a:r>
              <a:rPr lang="de-CH" sz="3200" dirty="0" err="1"/>
              <a:t>the</a:t>
            </a:r>
            <a:r>
              <a:rPr lang="de-CH" sz="3200" dirty="0"/>
              <a:t> Swiss </a:t>
            </a:r>
            <a:r>
              <a:rPr lang="de-CH" sz="3200" dirty="0" err="1"/>
              <a:t>chemicals</a:t>
            </a:r>
            <a:r>
              <a:rPr lang="de-CH" sz="3200" dirty="0"/>
              <a:t> </a:t>
            </a:r>
            <a:r>
              <a:rPr lang="de-CH" sz="3200" dirty="0" err="1"/>
              <a:t>regulation</a:t>
            </a:r>
            <a:r>
              <a:rPr lang="de-CH" sz="3200" dirty="0"/>
              <a:t> </a:t>
            </a:r>
            <a:r>
              <a:rPr lang="de-CH" sz="3200" dirty="0" err="1"/>
              <a:t>leads</a:t>
            </a:r>
            <a:r>
              <a:rPr lang="de-CH" sz="3200" dirty="0"/>
              <a:t> </a:t>
            </a:r>
            <a:r>
              <a:rPr lang="de-CH" sz="3200" dirty="0" err="1"/>
              <a:t>to</a:t>
            </a:r>
            <a:r>
              <a:rPr lang="de-CH" sz="3200" dirty="0"/>
              <a:t> </a:t>
            </a:r>
            <a:r>
              <a:rPr lang="de-CH" sz="3200" dirty="0" err="1"/>
              <a:t>uncertainties</a:t>
            </a:r>
            <a:r>
              <a:rPr lang="de-CH" sz="3200" dirty="0"/>
              <a:t>. </a:t>
            </a:r>
            <a:r>
              <a:rPr lang="de-CH" sz="3200" dirty="0" err="1" smtClean="0"/>
              <a:t>Therefore</a:t>
            </a:r>
            <a:r>
              <a:rPr lang="de-CH" sz="3200" dirty="0" smtClean="0"/>
              <a:t>, a </a:t>
            </a:r>
            <a:r>
              <a:rPr lang="de-CH" sz="3200" dirty="0" err="1"/>
              <a:t>revision</a:t>
            </a:r>
            <a:r>
              <a:rPr lang="de-CH" sz="3200" dirty="0"/>
              <a:t> </a:t>
            </a:r>
            <a:r>
              <a:rPr lang="de-CH" sz="3200" dirty="0" err="1"/>
              <a:t>proposal</a:t>
            </a:r>
            <a:r>
              <a:rPr lang="de-CH" sz="3200" dirty="0"/>
              <a:t> </a:t>
            </a:r>
            <a:r>
              <a:rPr lang="de-CH" sz="3200" dirty="0" err="1"/>
              <a:t>for</a:t>
            </a:r>
            <a:r>
              <a:rPr lang="de-CH" sz="3200" dirty="0"/>
              <a:t> </a:t>
            </a:r>
            <a:r>
              <a:rPr lang="de-CH" sz="3200" dirty="0" err="1"/>
              <a:t>the</a:t>
            </a:r>
            <a:r>
              <a:rPr lang="de-CH" sz="3200" dirty="0"/>
              <a:t> </a:t>
            </a:r>
            <a:r>
              <a:rPr lang="de-CH" sz="3200" dirty="0" err="1"/>
              <a:t>ChemO</a:t>
            </a:r>
            <a:r>
              <a:rPr lang="de-CH" sz="3200" dirty="0"/>
              <a:t> will </a:t>
            </a:r>
            <a:r>
              <a:rPr lang="de-CH" sz="3200" dirty="0" err="1"/>
              <a:t>be</a:t>
            </a:r>
            <a:r>
              <a:rPr lang="de-CH" sz="3200" dirty="0"/>
              <a:t> </a:t>
            </a:r>
            <a:r>
              <a:rPr lang="de-CH" sz="3200" dirty="0" err="1"/>
              <a:t>worked</a:t>
            </a:r>
            <a:r>
              <a:rPr lang="de-CH" sz="3200" dirty="0"/>
              <a:t> out </a:t>
            </a:r>
            <a:r>
              <a:rPr lang="de-CH" sz="3200" dirty="0" smtClean="0"/>
              <a:t>in </a:t>
            </a:r>
            <a:r>
              <a:rPr lang="de-CH" sz="3200" dirty="0" err="1"/>
              <a:t>order</a:t>
            </a:r>
            <a:r>
              <a:rPr lang="de-CH" sz="3200" dirty="0"/>
              <a:t> </a:t>
            </a:r>
            <a:r>
              <a:rPr lang="de-CH" sz="3200" dirty="0" err="1"/>
              <a:t>to</a:t>
            </a:r>
            <a:r>
              <a:rPr lang="de-CH" sz="3200" dirty="0"/>
              <a:t> </a:t>
            </a:r>
            <a:r>
              <a:rPr lang="de-CH" sz="3200" dirty="0" err="1"/>
              <a:t>place</a:t>
            </a:r>
            <a:r>
              <a:rPr lang="de-CH" sz="3200" dirty="0"/>
              <a:t> </a:t>
            </a:r>
            <a:r>
              <a:rPr lang="de-CH" sz="3200" b="1" dirty="0" err="1"/>
              <a:t>nanomaterials</a:t>
            </a:r>
            <a:r>
              <a:rPr lang="de-CH" sz="3200" b="1" dirty="0"/>
              <a:t> </a:t>
            </a:r>
            <a:r>
              <a:rPr lang="de-CH" sz="3200" b="1" dirty="0" err="1"/>
              <a:t>under</a:t>
            </a:r>
            <a:r>
              <a:rPr lang="de-CH" sz="3200" b="1" dirty="0"/>
              <a:t> </a:t>
            </a:r>
            <a:r>
              <a:rPr lang="de-CH" sz="3200" b="1" dirty="0" err="1"/>
              <a:t>the</a:t>
            </a:r>
            <a:r>
              <a:rPr lang="de-CH" sz="3200" b="1" dirty="0"/>
              <a:t> </a:t>
            </a:r>
            <a:r>
              <a:rPr lang="de-CH" sz="3200" b="1" dirty="0" err="1"/>
              <a:t>notification</a:t>
            </a:r>
            <a:r>
              <a:rPr lang="de-CH" sz="3200" b="1" dirty="0"/>
              <a:t> </a:t>
            </a:r>
            <a:r>
              <a:rPr lang="de-CH" sz="3200" b="1" dirty="0" err="1"/>
              <a:t>procedure</a:t>
            </a:r>
            <a:r>
              <a:rPr lang="de-CH" sz="3200" b="1" dirty="0"/>
              <a:t> </a:t>
            </a:r>
            <a:r>
              <a:rPr lang="de-CH" sz="3200" b="1" dirty="0" err="1"/>
              <a:t>for</a:t>
            </a:r>
            <a:r>
              <a:rPr lang="de-CH" sz="3200" b="1" dirty="0"/>
              <a:t> </a:t>
            </a:r>
            <a:r>
              <a:rPr lang="de-CH" sz="3200" b="1" dirty="0" err="1"/>
              <a:t>new</a:t>
            </a:r>
            <a:r>
              <a:rPr lang="de-CH" sz="3200" b="1" dirty="0"/>
              <a:t> </a:t>
            </a:r>
            <a:r>
              <a:rPr lang="de-CH" sz="3200" b="1" dirty="0" err="1" smtClean="0"/>
              <a:t>substances</a:t>
            </a:r>
            <a:r>
              <a:rPr lang="de-CH" sz="3200" b="1" dirty="0" smtClean="0"/>
              <a:t> </a:t>
            </a:r>
            <a:r>
              <a:rPr lang="de-CH" sz="3200" dirty="0" smtClean="0"/>
              <a:t>(</a:t>
            </a:r>
            <a:r>
              <a:rPr lang="de-CH" sz="3200" dirty="0" err="1" smtClean="0"/>
              <a:t>ChemO</a:t>
            </a:r>
            <a:r>
              <a:rPr lang="de-CH" sz="3200" dirty="0" smtClean="0"/>
              <a:t>, SR 813.11, </a:t>
            </a:r>
            <a:r>
              <a:rPr lang="de-CH" sz="3200" dirty="0" err="1" smtClean="0"/>
              <a:t>Articles</a:t>
            </a:r>
            <a:r>
              <a:rPr lang="de-CH" sz="3200" dirty="0" smtClean="0"/>
              <a:t> 16 </a:t>
            </a:r>
            <a:r>
              <a:rPr lang="de-CH" sz="3200" dirty="0" err="1" smtClean="0"/>
              <a:t>to</a:t>
            </a:r>
            <a:r>
              <a:rPr lang="de-CH" sz="3200" dirty="0" smtClean="0"/>
              <a:t> 19).</a:t>
            </a:r>
          </a:p>
          <a:p>
            <a:r>
              <a:rPr lang="de-CH" sz="3200" dirty="0" err="1"/>
              <a:t>Detailed</a:t>
            </a:r>
            <a:r>
              <a:rPr lang="de-CH" sz="3200" dirty="0"/>
              <a:t> </a:t>
            </a:r>
            <a:r>
              <a:rPr lang="de-CH" sz="3200" dirty="0" err="1"/>
              <a:t>rules</a:t>
            </a:r>
            <a:r>
              <a:rPr lang="de-CH" sz="3200" dirty="0"/>
              <a:t> </a:t>
            </a:r>
            <a:r>
              <a:rPr lang="de-CH" sz="3200" dirty="0" err="1"/>
              <a:t>for</a:t>
            </a:r>
            <a:r>
              <a:rPr lang="de-CH" sz="3200" dirty="0"/>
              <a:t> </a:t>
            </a:r>
            <a:r>
              <a:rPr lang="de-CH" sz="3200" dirty="0" err="1"/>
              <a:t>nanomaterials</a:t>
            </a:r>
            <a:r>
              <a:rPr lang="de-CH" sz="3200" dirty="0"/>
              <a:t> will </a:t>
            </a:r>
            <a:r>
              <a:rPr lang="de-CH" sz="3200" dirty="0" err="1"/>
              <a:t>be</a:t>
            </a:r>
            <a:r>
              <a:rPr lang="de-CH" sz="3200" dirty="0"/>
              <a:t> </a:t>
            </a:r>
            <a:r>
              <a:rPr lang="de-CH" sz="3200" dirty="0" err="1"/>
              <a:t>prepared</a:t>
            </a:r>
            <a:r>
              <a:rPr lang="de-CH" sz="3200" dirty="0"/>
              <a:t> </a:t>
            </a:r>
            <a:r>
              <a:rPr lang="de-CH" sz="3200" dirty="0" err="1"/>
              <a:t>for</a:t>
            </a:r>
            <a:r>
              <a:rPr lang="de-CH" sz="3200" dirty="0"/>
              <a:t> </a:t>
            </a:r>
            <a:r>
              <a:rPr lang="de-CH" sz="3200" dirty="0" err="1"/>
              <a:t>the</a:t>
            </a:r>
            <a:r>
              <a:rPr lang="de-CH" sz="3200" dirty="0"/>
              <a:t> Swiss </a:t>
            </a:r>
            <a:r>
              <a:rPr lang="de-CH" sz="3200" dirty="0" err="1"/>
              <a:t>food</a:t>
            </a:r>
            <a:r>
              <a:rPr lang="de-CH" sz="3200" dirty="0"/>
              <a:t> </a:t>
            </a:r>
            <a:r>
              <a:rPr lang="de-CH" sz="3200" dirty="0" err="1"/>
              <a:t>law</a:t>
            </a:r>
            <a:r>
              <a:rPr lang="de-CH" sz="3200" dirty="0"/>
              <a:t> </a:t>
            </a:r>
            <a:r>
              <a:rPr lang="de-CH" sz="3200" dirty="0" err="1"/>
              <a:t>to</a:t>
            </a:r>
            <a:r>
              <a:rPr lang="de-CH" sz="3200" dirty="0"/>
              <a:t> </a:t>
            </a:r>
            <a:r>
              <a:rPr lang="de-CH" sz="3200" dirty="0" err="1"/>
              <a:t>comply</a:t>
            </a:r>
            <a:r>
              <a:rPr lang="de-CH" sz="3200" dirty="0"/>
              <a:t> </a:t>
            </a:r>
            <a:r>
              <a:rPr lang="de-CH" sz="3200" dirty="0" err="1"/>
              <a:t>with</a:t>
            </a:r>
            <a:r>
              <a:rPr lang="de-CH" sz="3200" dirty="0"/>
              <a:t> EU </a:t>
            </a:r>
            <a:r>
              <a:rPr lang="de-CH" sz="3200" dirty="0" err="1"/>
              <a:t>regulations</a:t>
            </a:r>
            <a:r>
              <a:rPr lang="de-CH" sz="3200" dirty="0"/>
              <a:t> </a:t>
            </a:r>
            <a:r>
              <a:rPr lang="de-CH" sz="3200" dirty="0" err="1"/>
              <a:t>for</a:t>
            </a:r>
            <a:r>
              <a:rPr lang="de-CH" sz="3200" dirty="0"/>
              <a:t> </a:t>
            </a:r>
            <a:r>
              <a:rPr lang="de-CH" sz="3200" b="1" dirty="0" err="1"/>
              <a:t>food</a:t>
            </a:r>
            <a:r>
              <a:rPr lang="de-CH" sz="3200" b="1" dirty="0"/>
              <a:t> </a:t>
            </a:r>
            <a:r>
              <a:rPr lang="de-CH" sz="3200" b="1" dirty="0" err="1"/>
              <a:t>and</a:t>
            </a:r>
            <a:r>
              <a:rPr lang="de-CH" sz="3200" b="1" dirty="0"/>
              <a:t> </a:t>
            </a:r>
            <a:r>
              <a:rPr lang="de-CH" sz="3200" b="1" dirty="0" err="1" smtClean="0"/>
              <a:t>cosmetics</a:t>
            </a:r>
            <a:r>
              <a:rPr lang="de-CH" sz="3200" b="1" dirty="0" smtClean="0"/>
              <a:t> </a:t>
            </a:r>
            <a:r>
              <a:rPr lang="de-CH" sz="3200" dirty="0" smtClean="0"/>
              <a:t>(</a:t>
            </a:r>
            <a:r>
              <a:rPr lang="de-CH" sz="3200" dirty="0" err="1" smtClean="0"/>
              <a:t>middle</a:t>
            </a:r>
            <a:r>
              <a:rPr lang="de-CH" sz="3200" dirty="0" smtClean="0"/>
              <a:t> </a:t>
            </a:r>
            <a:r>
              <a:rPr lang="de-CH" sz="3200" dirty="0" err="1" smtClean="0"/>
              <a:t>of</a:t>
            </a:r>
            <a:r>
              <a:rPr lang="de-CH" sz="3200" dirty="0" smtClean="0"/>
              <a:t> 2016).</a:t>
            </a:r>
            <a:endParaRPr lang="de-CH" sz="3200" dirty="0"/>
          </a:p>
          <a:p>
            <a:r>
              <a:rPr lang="en-US" sz="3200" b="1" dirty="0">
                <a:ea typeface="Calibri" panose="020F0502020204030204" pitchFamily="34" charset="0"/>
              </a:rPr>
              <a:t>R</a:t>
            </a:r>
            <a:r>
              <a:rPr lang="de-CH" sz="3200" b="1" dirty="0" err="1">
                <a:ea typeface="Calibri" panose="020F0502020204030204" pitchFamily="34" charset="0"/>
              </a:rPr>
              <a:t>eporting</a:t>
            </a:r>
            <a:r>
              <a:rPr lang="de-CH" sz="3200" b="1" dirty="0">
                <a:ea typeface="Calibri" panose="020F0502020204030204" pitchFamily="34" charset="0"/>
              </a:rPr>
              <a:t> </a:t>
            </a:r>
            <a:r>
              <a:rPr lang="de-CH" sz="3200" b="1" dirty="0" err="1">
                <a:ea typeface="Calibri" panose="020F0502020204030204" pitchFamily="34" charset="0"/>
              </a:rPr>
              <a:t>requirements</a:t>
            </a:r>
            <a:r>
              <a:rPr lang="de-CH" sz="3200" b="1" dirty="0">
                <a:ea typeface="Calibri" panose="020F0502020204030204" pitchFamily="34" charset="0"/>
              </a:rPr>
              <a:t> </a:t>
            </a:r>
            <a:r>
              <a:rPr lang="de-CH" sz="3200" dirty="0">
                <a:ea typeface="Calibri" panose="020F0502020204030204" pitchFamily="34" charset="0"/>
              </a:rPr>
              <a:t>will </a:t>
            </a:r>
            <a:r>
              <a:rPr lang="de-CH" sz="3200" dirty="0" err="1">
                <a:ea typeface="Calibri" panose="020F0502020204030204" pitchFamily="34" charset="0"/>
              </a:rPr>
              <a:t>be</a:t>
            </a:r>
            <a:r>
              <a:rPr lang="de-CH" sz="3200" dirty="0">
                <a:ea typeface="Calibri" panose="020F0502020204030204" pitchFamily="34" charset="0"/>
              </a:rPr>
              <a:t> </a:t>
            </a:r>
            <a:r>
              <a:rPr lang="de-CH" sz="3200" dirty="0" err="1">
                <a:ea typeface="Calibri" panose="020F0502020204030204" pitchFamily="34" charset="0"/>
              </a:rPr>
              <a:t>drafted</a:t>
            </a:r>
            <a:r>
              <a:rPr lang="de-CH" sz="3200" dirty="0">
                <a:ea typeface="Calibri" panose="020F0502020204030204" pitchFamily="34" charset="0"/>
              </a:rPr>
              <a:t> </a:t>
            </a:r>
            <a:r>
              <a:rPr lang="de-CH" sz="3200" dirty="0" err="1">
                <a:ea typeface="Calibri" panose="020F0502020204030204" pitchFamily="34" charset="0"/>
              </a:rPr>
              <a:t>for</a:t>
            </a:r>
            <a:r>
              <a:rPr lang="de-CH" sz="3200" dirty="0">
                <a:ea typeface="Calibri" panose="020F0502020204030204" pitchFamily="34" charset="0"/>
              </a:rPr>
              <a:t> </a:t>
            </a:r>
            <a:r>
              <a:rPr lang="de-CH" sz="3200" dirty="0" err="1">
                <a:ea typeface="Calibri" panose="020F0502020204030204" pitchFamily="34" charset="0"/>
              </a:rPr>
              <a:t>enterprises</a:t>
            </a:r>
            <a:r>
              <a:rPr lang="de-CH" sz="3200" dirty="0">
                <a:ea typeface="Calibri" panose="020F0502020204030204" pitchFamily="34" charset="0"/>
              </a:rPr>
              <a:t> </a:t>
            </a:r>
            <a:r>
              <a:rPr lang="de-CH" sz="3200" dirty="0" err="1">
                <a:ea typeface="Calibri" panose="020F0502020204030204" pitchFamily="34" charset="0"/>
              </a:rPr>
              <a:t>which</a:t>
            </a:r>
            <a:r>
              <a:rPr lang="de-CH" sz="3200" dirty="0">
                <a:ea typeface="Calibri" panose="020F0502020204030204" pitchFamily="34" charset="0"/>
              </a:rPr>
              <a:t> </a:t>
            </a:r>
            <a:r>
              <a:rPr lang="de-CH" sz="3200" dirty="0" err="1">
                <a:ea typeface="Calibri" panose="020F0502020204030204" pitchFamily="34" charset="0"/>
              </a:rPr>
              <a:t>manufacture</a:t>
            </a:r>
            <a:r>
              <a:rPr lang="de-CH" sz="3200" dirty="0">
                <a:ea typeface="Calibri" panose="020F0502020204030204" pitchFamily="34" charset="0"/>
              </a:rPr>
              <a:t> </a:t>
            </a:r>
            <a:r>
              <a:rPr lang="de-CH" sz="3200" dirty="0" err="1">
                <a:ea typeface="Calibri" panose="020F0502020204030204" pitchFamily="34" charset="0"/>
              </a:rPr>
              <a:t>and</a:t>
            </a:r>
            <a:r>
              <a:rPr lang="de-CH" sz="3200" dirty="0">
                <a:ea typeface="Calibri" panose="020F0502020204030204" pitchFamily="34" charset="0"/>
              </a:rPr>
              <a:t> </a:t>
            </a:r>
            <a:r>
              <a:rPr lang="de-CH" sz="3200" dirty="0" err="1">
                <a:ea typeface="Calibri" panose="020F0502020204030204" pitchFamily="34" charset="0"/>
              </a:rPr>
              <a:t>process</a:t>
            </a:r>
            <a:r>
              <a:rPr lang="de-CH" sz="3200" dirty="0">
                <a:ea typeface="Calibri" panose="020F0502020204030204" pitchFamily="34" charset="0"/>
              </a:rPr>
              <a:t> </a:t>
            </a:r>
            <a:r>
              <a:rPr lang="de-CH" sz="3200" dirty="0" err="1">
                <a:ea typeface="Calibri" panose="020F0502020204030204" pitchFamily="34" charset="0"/>
              </a:rPr>
              <a:t>nanomaterials</a:t>
            </a:r>
            <a:r>
              <a:rPr lang="de-CH" sz="3200" dirty="0">
                <a:ea typeface="Calibri" panose="020F0502020204030204" pitchFamily="34" charset="0"/>
              </a:rPr>
              <a:t> in </a:t>
            </a:r>
            <a:r>
              <a:rPr lang="de-CH" sz="3200" dirty="0" err="1">
                <a:ea typeface="Calibri" panose="020F0502020204030204" pitchFamily="34" charset="0"/>
              </a:rPr>
              <a:t>order</a:t>
            </a:r>
            <a:r>
              <a:rPr lang="de-CH" sz="3200" dirty="0">
                <a:ea typeface="Calibri" panose="020F0502020204030204" pitchFamily="34" charset="0"/>
              </a:rPr>
              <a:t> </a:t>
            </a:r>
            <a:r>
              <a:rPr lang="de-CH" sz="3200" dirty="0" err="1">
                <a:ea typeface="Calibri" panose="020F0502020204030204" pitchFamily="34" charset="0"/>
              </a:rPr>
              <a:t>to</a:t>
            </a:r>
            <a:r>
              <a:rPr lang="de-CH" sz="3200" dirty="0">
                <a:ea typeface="Calibri" panose="020F0502020204030204" pitchFamily="34" charset="0"/>
              </a:rPr>
              <a:t> </a:t>
            </a:r>
            <a:r>
              <a:rPr lang="de-CH" sz="3200" dirty="0" err="1">
                <a:ea typeface="Calibri" panose="020F0502020204030204" pitchFamily="34" charset="0"/>
              </a:rPr>
              <a:t>improve</a:t>
            </a:r>
            <a:r>
              <a:rPr lang="de-CH" sz="3200" dirty="0">
                <a:ea typeface="Calibri" panose="020F0502020204030204" pitchFamily="34" charset="0"/>
              </a:rPr>
              <a:t> </a:t>
            </a:r>
            <a:r>
              <a:rPr lang="de-CH" sz="3200" b="1" dirty="0" err="1">
                <a:ea typeface="Calibri" panose="020F0502020204030204" pitchFamily="34" charset="0"/>
              </a:rPr>
              <a:t>workplace</a:t>
            </a:r>
            <a:r>
              <a:rPr lang="de-CH" sz="3200" b="1" dirty="0">
                <a:ea typeface="Calibri" panose="020F0502020204030204" pitchFamily="34" charset="0"/>
              </a:rPr>
              <a:t> </a:t>
            </a:r>
            <a:r>
              <a:rPr lang="de-CH" sz="3200" b="1" dirty="0" err="1" smtClean="0">
                <a:ea typeface="Calibri" panose="020F0502020204030204" pitchFamily="34" charset="0"/>
              </a:rPr>
              <a:t>safety</a:t>
            </a:r>
            <a:r>
              <a:rPr lang="de-CH" sz="3200" dirty="0" smtClean="0">
                <a:ea typeface="Calibri" panose="020F0502020204030204" pitchFamily="34" charset="0"/>
              </a:rPr>
              <a:t>. </a:t>
            </a:r>
            <a:r>
              <a:rPr lang="de-CH" sz="3200" dirty="0" err="1" smtClean="0">
                <a:ea typeface="Calibri" panose="020F0502020204030204" pitchFamily="34" charset="0"/>
              </a:rPr>
              <a:t>Inspection</a:t>
            </a:r>
            <a:r>
              <a:rPr lang="de-CH" sz="3200" dirty="0" smtClean="0">
                <a:ea typeface="Calibri" panose="020F0502020204030204" pitchFamily="34" charset="0"/>
              </a:rPr>
              <a:t> </a:t>
            </a:r>
            <a:r>
              <a:rPr lang="de-CH" sz="3200" dirty="0" err="1" smtClean="0">
                <a:ea typeface="Calibri" panose="020F0502020204030204" pitchFamily="34" charset="0"/>
              </a:rPr>
              <a:t>by</a:t>
            </a:r>
            <a:r>
              <a:rPr lang="de-CH" sz="3200" dirty="0" smtClean="0">
                <a:ea typeface="Calibri" panose="020F0502020204030204" pitchFamily="34" charset="0"/>
              </a:rPr>
              <a:t> </a:t>
            </a:r>
            <a:r>
              <a:rPr lang="de-CH" sz="3200" dirty="0" err="1" smtClean="0">
                <a:ea typeface="Calibri" panose="020F0502020204030204" pitchFamily="34" charset="0"/>
              </a:rPr>
              <a:t>authorities</a:t>
            </a:r>
            <a:r>
              <a:rPr lang="de-CH" sz="3200" dirty="0" smtClean="0">
                <a:ea typeface="Calibri" panose="020F0502020204030204" pitchFamily="34" charset="0"/>
              </a:rPr>
              <a:t> will </a:t>
            </a:r>
            <a:r>
              <a:rPr lang="de-CH" sz="3200" dirty="0" err="1" smtClean="0">
                <a:ea typeface="Calibri" panose="020F0502020204030204" pitchFamily="34" charset="0"/>
              </a:rPr>
              <a:t>be</a:t>
            </a:r>
            <a:r>
              <a:rPr lang="de-CH" sz="3200" dirty="0" smtClean="0">
                <a:ea typeface="Calibri" panose="020F0502020204030204" pitchFamily="34" charset="0"/>
              </a:rPr>
              <a:t> </a:t>
            </a:r>
            <a:r>
              <a:rPr lang="de-CH" sz="3200" dirty="0" err="1" smtClean="0">
                <a:ea typeface="Calibri" panose="020F0502020204030204" pitchFamily="34" charset="0"/>
              </a:rPr>
              <a:t>possible</a:t>
            </a:r>
            <a:r>
              <a:rPr lang="de-CH" sz="3200" dirty="0" smtClean="0">
                <a:ea typeface="Calibri" panose="020F0502020204030204" pitchFamily="34" charset="0"/>
              </a:rPr>
              <a:t>.</a:t>
            </a:r>
            <a:endParaRPr lang="de-CH" sz="3200" dirty="0" smtClean="0"/>
          </a:p>
          <a:p>
            <a:endParaRPr lang="de-CH" dirty="0"/>
          </a:p>
          <a:p>
            <a:endParaRPr lang="de-CH" dirty="0"/>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17</a:t>
            </a:fld>
            <a:endParaRPr lang="de-CH"/>
          </a:p>
        </p:txBody>
      </p:sp>
    </p:spTree>
    <p:extLst>
      <p:ext uri="{BB962C8B-B14F-4D97-AF65-F5344CB8AC3E}">
        <p14:creationId xmlns:p14="http://schemas.microsoft.com/office/powerpoint/2010/main" val="4090042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800" b="1" dirty="0">
                <a:latin typeface="+mn-lt"/>
              </a:rPr>
              <a:t>Objectives of the Action Plan</a:t>
            </a:r>
            <a:endParaRPr lang="de-CH" sz="4800" b="1" dirty="0">
              <a:latin typeface="+mn-lt"/>
            </a:endParaRPr>
          </a:p>
        </p:txBody>
      </p:sp>
      <p:sp>
        <p:nvSpPr>
          <p:cNvPr id="3" name="Inhaltsplatzhalter 2"/>
          <p:cNvSpPr>
            <a:spLocks noGrp="1"/>
          </p:cNvSpPr>
          <p:nvPr>
            <p:ph idx="1"/>
          </p:nvPr>
        </p:nvSpPr>
        <p:spPr/>
        <p:txBody>
          <a:bodyPr/>
          <a:lstStyle/>
          <a:p>
            <a:r>
              <a:rPr lang="en-US" b="1" dirty="0"/>
              <a:t>Creating the framework for a responsible handling </a:t>
            </a:r>
            <a:r>
              <a:rPr lang="en-US" dirty="0"/>
              <a:t>of synthetic nanoparticles</a:t>
            </a:r>
          </a:p>
          <a:p>
            <a:r>
              <a:rPr lang="en-US" b="1" dirty="0"/>
              <a:t>Creating scientific and </a:t>
            </a:r>
            <a:r>
              <a:rPr lang="en-US" b="1" dirty="0" err="1"/>
              <a:t>methodolocial</a:t>
            </a:r>
            <a:r>
              <a:rPr lang="en-US" b="1" dirty="0"/>
              <a:t> conditions </a:t>
            </a:r>
            <a:r>
              <a:rPr lang="en-US" dirty="0"/>
              <a:t>to </a:t>
            </a:r>
            <a:r>
              <a:rPr lang="en-US" dirty="0" err="1"/>
              <a:t>recognise</a:t>
            </a:r>
            <a:r>
              <a:rPr lang="en-US" dirty="0"/>
              <a:t> and prevent possibly harmful effects of synthetic nanomaterials on health and the environment</a:t>
            </a:r>
          </a:p>
          <a:p>
            <a:r>
              <a:rPr lang="en-US" b="1" dirty="0"/>
              <a:t>Promoting public dialogue </a:t>
            </a:r>
            <a:r>
              <a:rPr lang="en-US" dirty="0"/>
              <a:t>about the promises and risks of nanotechnology</a:t>
            </a:r>
          </a:p>
          <a:p>
            <a:r>
              <a:rPr lang="en-US" b="1" dirty="0"/>
              <a:t>Better use of existing promotional instruments for </a:t>
            </a:r>
            <a:r>
              <a:rPr lang="en-US" dirty="0"/>
              <a:t>the development and market launch of </a:t>
            </a:r>
            <a:r>
              <a:rPr lang="en-US" b="1" dirty="0"/>
              <a:t>sustainable applications </a:t>
            </a:r>
            <a:r>
              <a:rPr lang="en-US" dirty="0"/>
              <a:t>on nanotechnology</a:t>
            </a:r>
          </a:p>
          <a:p>
            <a:endParaRPr lang="de-CH" dirty="0"/>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2</a:t>
            </a:fld>
            <a:endParaRPr lang="de-CH"/>
          </a:p>
        </p:txBody>
      </p:sp>
    </p:spTree>
    <p:extLst>
      <p:ext uri="{BB962C8B-B14F-4D97-AF65-F5344CB8AC3E}">
        <p14:creationId xmlns:p14="http://schemas.microsoft.com/office/powerpoint/2010/main" val="916415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1"/>
          <p:cNvSpPr>
            <a:spLocks noGrp="1"/>
          </p:cNvSpPr>
          <p:nvPr>
            <p:ph type="ftr" sz="quarter" idx="10"/>
          </p:nvPr>
        </p:nvSpPr>
        <p:spPr/>
        <p:txBody>
          <a:bodyPr/>
          <a:lstStyle/>
          <a:p>
            <a:r>
              <a:rPr lang="en-US" altLang="de-DE" smtClean="0">
                <a:solidFill>
                  <a:srgbClr val="000000"/>
                </a:solidFill>
              </a:rPr>
              <a:t>Swiss Action Plan on Nano Safety</a:t>
            </a:r>
            <a:endParaRPr lang="en-US" altLang="de-DE">
              <a:solidFill>
                <a:srgbClr val="000000"/>
              </a:solidFill>
            </a:endParaRPr>
          </a:p>
        </p:txBody>
      </p:sp>
      <p:sp>
        <p:nvSpPr>
          <p:cNvPr id="247810" name="Text Box 2"/>
          <p:cNvSpPr txBox="1">
            <a:spLocks noChangeArrowheads="1"/>
          </p:cNvSpPr>
          <p:nvPr/>
        </p:nvSpPr>
        <p:spPr bwMode="auto">
          <a:xfrm>
            <a:off x="2706689" y="6103939"/>
            <a:ext cx="49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de-CH" altLang="de-DE" sz="1000" b="1">
                <a:solidFill>
                  <a:srgbClr val="000000"/>
                </a:solidFill>
              </a:rPr>
              <a:t>2008</a:t>
            </a:r>
            <a:endParaRPr lang="en-US" altLang="de-DE" sz="1000" b="1">
              <a:solidFill>
                <a:srgbClr val="000000"/>
              </a:solidFill>
            </a:endParaRPr>
          </a:p>
        </p:txBody>
      </p:sp>
      <p:sp>
        <p:nvSpPr>
          <p:cNvPr id="247811" name="AutoShape 3"/>
          <p:cNvSpPr>
            <a:spLocks noChangeArrowheads="1"/>
          </p:cNvSpPr>
          <p:nvPr/>
        </p:nvSpPr>
        <p:spPr bwMode="auto">
          <a:xfrm>
            <a:off x="6211888" y="1374776"/>
            <a:ext cx="3721100" cy="747713"/>
          </a:xfrm>
          <a:prstGeom prst="homePlate">
            <a:avLst>
              <a:gd name="adj" fmla="val 27210"/>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de-DE" altLang="de-DE" sz="1400" b="1">
                <a:solidFill>
                  <a:srgbClr val="000000"/>
                </a:solidFill>
              </a:rPr>
              <a:t>Adapting Swiss Legislation</a:t>
            </a:r>
            <a:r>
              <a:rPr lang="de-DE" altLang="de-DE" sz="1400">
                <a:solidFill>
                  <a:srgbClr val="000000"/>
                </a:solidFill>
              </a:rPr>
              <a:t> - where necessary (notification and authorisation procedures, limit values, restrictions, etc.)</a:t>
            </a:r>
            <a:endParaRPr lang="en-US" altLang="de-DE" sz="1400">
              <a:solidFill>
                <a:srgbClr val="000000"/>
              </a:solidFill>
            </a:endParaRPr>
          </a:p>
        </p:txBody>
      </p:sp>
      <p:sp>
        <p:nvSpPr>
          <p:cNvPr id="247818" name="Line 10"/>
          <p:cNvSpPr>
            <a:spLocks noChangeShapeType="1"/>
          </p:cNvSpPr>
          <p:nvPr/>
        </p:nvSpPr>
        <p:spPr bwMode="auto">
          <a:xfrm>
            <a:off x="2635251" y="6103939"/>
            <a:ext cx="7370763"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de-CH" sz="2000">
              <a:solidFill>
                <a:srgbClr val="000000"/>
              </a:solidFill>
            </a:endParaRPr>
          </a:p>
        </p:txBody>
      </p:sp>
      <p:cxnSp>
        <p:nvCxnSpPr>
          <p:cNvPr id="247820" name="AutoShape 12"/>
          <p:cNvCxnSpPr>
            <a:cxnSpLocks noChangeShapeType="1"/>
            <a:stCxn id="247833" idx="1"/>
            <a:endCxn id="247824" idx="1"/>
          </p:cNvCxnSpPr>
          <p:nvPr/>
        </p:nvCxnSpPr>
        <p:spPr bwMode="auto">
          <a:xfrm rot="10800000" flipH="1">
            <a:off x="2586038" y="3475039"/>
            <a:ext cx="457200" cy="1673225"/>
          </a:xfrm>
          <a:prstGeom prst="bentConnector3">
            <a:avLst>
              <a:gd name="adj1" fmla="val -50000"/>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247824" name="AutoShape 16"/>
          <p:cNvSpPr>
            <a:spLocks noChangeArrowheads="1"/>
          </p:cNvSpPr>
          <p:nvPr/>
        </p:nvSpPr>
        <p:spPr bwMode="auto">
          <a:xfrm>
            <a:off x="3043239" y="2162175"/>
            <a:ext cx="6950075" cy="2624138"/>
          </a:xfrm>
          <a:prstGeom prst="homePlate">
            <a:avLst>
              <a:gd name="adj" fmla="val 7737"/>
            </a:avLst>
          </a:prstGeom>
          <a:solidFill>
            <a:srgbClr val="00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2000" tIns="46800" rIns="18000" bIns="46800" anchor="ctr"/>
          <a:lstStyle>
            <a:lvl1pPr marL="361950" indent="-361950">
              <a:defRPr sz="2400">
                <a:solidFill>
                  <a:schemeClr val="tx1"/>
                </a:solidFill>
                <a:latin typeface="Arial" panose="020B0604020202020204" pitchFamily="34" charset="0"/>
              </a:defRPr>
            </a:lvl1pPr>
            <a:lvl2pPr marL="827088" indent="-285750">
              <a:defRPr sz="2400">
                <a:solidFill>
                  <a:schemeClr val="tx1"/>
                </a:solidFill>
                <a:latin typeface="Arial" panose="020B0604020202020204" pitchFamily="34" charset="0"/>
              </a:defRPr>
            </a:lvl2pPr>
            <a:lvl3pPr marL="1235075" indent="-228600">
              <a:defRPr sz="2400">
                <a:solidFill>
                  <a:schemeClr val="tx1"/>
                </a:solidFill>
                <a:latin typeface="Arial" panose="020B0604020202020204" pitchFamily="34" charset="0"/>
              </a:defRPr>
            </a:lvl3pPr>
            <a:lvl4pPr marL="1643063"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buFont typeface="Wingdings" panose="05000000000000000000" pitchFamily="2" charset="2"/>
              <a:buNone/>
            </a:pPr>
            <a:r>
              <a:rPr lang="de-CH" altLang="de-DE" sz="1400" b="1" dirty="0">
                <a:solidFill>
                  <a:srgbClr val="000000"/>
                </a:solidFill>
              </a:rPr>
              <a:t>Interpretation </a:t>
            </a:r>
            <a:r>
              <a:rPr lang="de-CH" altLang="de-DE" sz="1400" b="1" dirty="0" err="1">
                <a:solidFill>
                  <a:srgbClr val="000000"/>
                </a:solidFill>
              </a:rPr>
              <a:t>of</a:t>
            </a:r>
            <a:r>
              <a:rPr lang="de-CH" altLang="de-DE" sz="1400" b="1" dirty="0">
                <a:solidFill>
                  <a:srgbClr val="000000"/>
                </a:solidFill>
              </a:rPr>
              <a:t> </a:t>
            </a:r>
            <a:r>
              <a:rPr lang="de-CH" altLang="de-DE" sz="1400" b="1" dirty="0" err="1">
                <a:solidFill>
                  <a:srgbClr val="000000"/>
                </a:solidFill>
              </a:rPr>
              <a:t>Applicable</a:t>
            </a:r>
            <a:r>
              <a:rPr lang="de-CH" altLang="de-DE" sz="1400" b="1" dirty="0">
                <a:solidFill>
                  <a:srgbClr val="000000"/>
                </a:solidFill>
              </a:rPr>
              <a:t> Law:</a:t>
            </a:r>
            <a:r>
              <a:rPr lang="de-CH" altLang="de-DE" sz="1400" dirty="0">
                <a:solidFill>
                  <a:srgbClr val="000000"/>
                </a:solidFill>
              </a:rPr>
              <a:t> </a:t>
            </a:r>
            <a:br>
              <a:rPr lang="de-CH" altLang="de-DE" sz="1400" dirty="0">
                <a:solidFill>
                  <a:srgbClr val="000000"/>
                </a:solidFill>
              </a:rPr>
            </a:br>
            <a:endParaRPr lang="de-CH" altLang="de-DE" sz="1400" dirty="0">
              <a:solidFill>
                <a:srgbClr val="000000"/>
              </a:solidFill>
            </a:endParaRPr>
          </a:p>
          <a:p>
            <a:pPr fontAlgn="base">
              <a:spcBef>
                <a:spcPct val="0"/>
              </a:spcBef>
              <a:spcAft>
                <a:spcPct val="0"/>
              </a:spcAft>
              <a:buFont typeface="Wingdings" panose="05000000000000000000" pitchFamily="2" charset="2"/>
              <a:buChar char="v"/>
            </a:pPr>
            <a:r>
              <a:rPr lang="de-CH" altLang="de-DE" sz="1400" dirty="0" err="1">
                <a:solidFill>
                  <a:srgbClr val="000000"/>
                </a:solidFill>
              </a:rPr>
              <a:t>Substantiate</a:t>
            </a:r>
            <a:r>
              <a:rPr lang="de-CH" altLang="de-DE" sz="1400" dirty="0">
                <a:solidFill>
                  <a:srgbClr val="000000"/>
                </a:solidFill>
              </a:rPr>
              <a:t> </a:t>
            </a:r>
            <a:r>
              <a:rPr lang="de-CH" altLang="de-DE" sz="1400" dirty="0" err="1">
                <a:solidFill>
                  <a:srgbClr val="000000"/>
                </a:solidFill>
              </a:rPr>
              <a:t>the</a:t>
            </a:r>
            <a:r>
              <a:rPr lang="de-CH" altLang="de-DE" sz="1400" dirty="0">
                <a:solidFill>
                  <a:srgbClr val="000000"/>
                </a:solidFill>
              </a:rPr>
              <a:t> </a:t>
            </a:r>
            <a:r>
              <a:rPr lang="de-CH" altLang="de-DE" sz="1400" dirty="0" err="1">
                <a:solidFill>
                  <a:srgbClr val="000000"/>
                </a:solidFill>
              </a:rPr>
              <a:t>self-control</a:t>
            </a:r>
            <a:r>
              <a:rPr lang="de-CH" altLang="de-DE" sz="1400" dirty="0">
                <a:solidFill>
                  <a:srgbClr val="000000"/>
                </a:solidFill>
              </a:rPr>
              <a:t> </a:t>
            </a:r>
            <a:r>
              <a:rPr lang="de-CH" altLang="de-DE" sz="1400" dirty="0" err="1">
                <a:solidFill>
                  <a:srgbClr val="000000"/>
                </a:solidFill>
              </a:rPr>
              <a:t>responsibilities</a:t>
            </a:r>
            <a:endParaRPr lang="de-CH" altLang="de-DE" sz="1400" dirty="0">
              <a:solidFill>
                <a:srgbClr val="000000"/>
              </a:solidFill>
            </a:endParaRPr>
          </a:p>
          <a:p>
            <a:pPr fontAlgn="base">
              <a:spcBef>
                <a:spcPct val="0"/>
              </a:spcBef>
              <a:spcAft>
                <a:spcPct val="0"/>
              </a:spcAft>
              <a:buFont typeface="Wingdings" panose="05000000000000000000" pitchFamily="2" charset="2"/>
              <a:buChar char="v"/>
            </a:pPr>
            <a:r>
              <a:rPr lang="de-DE" altLang="de-DE" sz="1400" dirty="0" err="1">
                <a:solidFill>
                  <a:srgbClr val="000000"/>
                </a:solidFill>
              </a:rPr>
              <a:t>Directive</a:t>
            </a:r>
            <a:r>
              <a:rPr lang="de-DE" altLang="de-DE" sz="1400" dirty="0">
                <a:solidFill>
                  <a:srgbClr val="000000"/>
                </a:solidFill>
              </a:rPr>
              <a:t> </a:t>
            </a:r>
            <a:r>
              <a:rPr lang="de-DE" altLang="de-DE" sz="1400" dirty="0" err="1">
                <a:solidFill>
                  <a:srgbClr val="000000"/>
                </a:solidFill>
              </a:rPr>
              <a:t>about</a:t>
            </a:r>
            <a:r>
              <a:rPr lang="de-DE" altLang="de-DE" sz="1400" dirty="0">
                <a:solidFill>
                  <a:srgbClr val="000000"/>
                </a:solidFill>
              </a:rPr>
              <a:t> </a:t>
            </a:r>
            <a:r>
              <a:rPr lang="de-DE" altLang="de-DE" sz="1400" dirty="0" err="1">
                <a:solidFill>
                  <a:srgbClr val="000000"/>
                </a:solidFill>
              </a:rPr>
              <a:t>the</a:t>
            </a:r>
            <a:r>
              <a:rPr lang="de-DE" altLang="de-DE" sz="1400" dirty="0">
                <a:solidFill>
                  <a:srgbClr val="000000"/>
                </a:solidFill>
              </a:rPr>
              <a:t> </a:t>
            </a:r>
            <a:r>
              <a:rPr lang="de-DE" altLang="de-DE" sz="1400" dirty="0" err="1">
                <a:solidFill>
                  <a:srgbClr val="000000"/>
                </a:solidFill>
              </a:rPr>
              <a:t>requirements</a:t>
            </a:r>
            <a:r>
              <a:rPr lang="de-DE" altLang="de-DE" sz="1400" dirty="0">
                <a:solidFill>
                  <a:srgbClr val="000000"/>
                </a:solidFill>
              </a:rPr>
              <a:t> on material </a:t>
            </a:r>
            <a:r>
              <a:rPr lang="de-DE" altLang="de-DE" sz="1400" dirty="0" err="1">
                <a:solidFill>
                  <a:srgbClr val="000000"/>
                </a:solidFill>
              </a:rPr>
              <a:t>safety</a:t>
            </a:r>
            <a:r>
              <a:rPr lang="de-DE" altLang="de-DE" sz="1400" dirty="0">
                <a:solidFill>
                  <a:srgbClr val="000000"/>
                </a:solidFill>
              </a:rPr>
              <a:t> </a:t>
            </a:r>
            <a:r>
              <a:rPr lang="de-DE" altLang="de-DE" sz="1400" dirty="0" err="1">
                <a:solidFill>
                  <a:srgbClr val="000000"/>
                </a:solidFill>
              </a:rPr>
              <a:t>data</a:t>
            </a:r>
            <a:r>
              <a:rPr lang="de-DE" altLang="de-DE" sz="1400" dirty="0">
                <a:solidFill>
                  <a:srgbClr val="000000"/>
                </a:solidFill>
              </a:rPr>
              <a:t> </a:t>
            </a:r>
            <a:r>
              <a:rPr lang="de-DE" altLang="de-DE" sz="1400" dirty="0" err="1">
                <a:solidFill>
                  <a:srgbClr val="000000"/>
                </a:solidFill>
              </a:rPr>
              <a:t>sheets</a:t>
            </a:r>
            <a:r>
              <a:rPr lang="de-DE" altLang="de-DE" sz="1400" dirty="0">
                <a:solidFill>
                  <a:srgbClr val="000000"/>
                </a:solidFill>
              </a:rPr>
              <a:t> </a:t>
            </a:r>
            <a:r>
              <a:rPr lang="de-DE" altLang="de-DE" sz="1400" dirty="0" err="1">
                <a:solidFill>
                  <a:srgbClr val="000000"/>
                </a:solidFill>
              </a:rPr>
              <a:t>for</a:t>
            </a:r>
            <a:r>
              <a:rPr lang="de-DE" altLang="de-DE" sz="1400" dirty="0">
                <a:solidFill>
                  <a:srgbClr val="000000"/>
                </a:solidFill>
              </a:rPr>
              <a:t> </a:t>
            </a:r>
            <a:r>
              <a:rPr lang="de-DE" altLang="de-DE" sz="1400" dirty="0" err="1">
                <a:solidFill>
                  <a:srgbClr val="000000"/>
                </a:solidFill>
              </a:rPr>
              <a:t>synthetic</a:t>
            </a:r>
            <a:r>
              <a:rPr lang="de-DE" altLang="de-DE" sz="1400" dirty="0">
                <a:solidFill>
                  <a:srgbClr val="000000"/>
                </a:solidFill>
              </a:rPr>
              <a:t> </a:t>
            </a:r>
            <a:r>
              <a:rPr lang="de-DE" altLang="de-DE" sz="1400" dirty="0" err="1">
                <a:solidFill>
                  <a:srgbClr val="000000"/>
                </a:solidFill>
              </a:rPr>
              <a:t>nanomaterials</a:t>
            </a:r>
            <a:endParaRPr lang="de-CH" altLang="de-DE" sz="1400" dirty="0">
              <a:solidFill>
                <a:srgbClr val="000000"/>
              </a:solidFill>
            </a:endParaRPr>
          </a:p>
          <a:p>
            <a:pPr fontAlgn="base">
              <a:spcBef>
                <a:spcPct val="0"/>
              </a:spcBef>
              <a:spcAft>
                <a:spcPct val="0"/>
              </a:spcAft>
              <a:buFont typeface="Wingdings" panose="05000000000000000000" pitchFamily="2" charset="2"/>
              <a:buChar char="v"/>
            </a:pPr>
            <a:r>
              <a:rPr lang="de-DE" altLang="de-DE" sz="1400" dirty="0" err="1">
                <a:solidFill>
                  <a:srgbClr val="000000"/>
                </a:solidFill>
              </a:rPr>
              <a:t>Directive</a:t>
            </a:r>
            <a:r>
              <a:rPr lang="de-DE" altLang="de-DE" sz="1400" dirty="0">
                <a:solidFill>
                  <a:srgbClr val="000000"/>
                </a:solidFill>
              </a:rPr>
              <a:t> </a:t>
            </a:r>
            <a:r>
              <a:rPr lang="de-DE" altLang="de-DE" sz="1400" dirty="0" err="1">
                <a:solidFill>
                  <a:srgbClr val="000000"/>
                </a:solidFill>
              </a:rPr>
              <a:t>about</a:t>
            </a:r>
            <a:r>
              <a:rPr lang="de-DE" altLang="de-DE" sz="1400" dirty="0">
                <a:solidFill>
                  <a:srgbClr val="000000"/>
                </a:solidFill>
              </a:rPr>
              <a:t> </a:t>
            </a:r>
            <a:r>
              <a:rPr lang="de-DE" altLang="de-DE" sz="1400" dirty="0" err="1">
                <a:solidFill>
                  <a:srgbClr val="000000"/>
                </a:solidFill>
              </a:rPr>
              <a:t>the</a:t>
            </a:r>
            <a:r>
              <a:rPr lang="de-DE" altLang="de-DE" sz="1400" dirty="0">
                <a:solidFill>
                  <a:srgbClr val="000000"/>
                </a:solidFill>
              </a:rPr>
              <a:t> </a:t>
            </a:r>
            <a:r>
              <a:rPr lang="de-DE" altLang="de-DE" sz="1400" dirty="0" err="1">
                <a:solidFill>
                  <a:srgbClr val="000000"/>
                </a:solidFill>
              </a:rPr>
              <a:t>safe</a:t>
            </a:r>
            <a:r>
              <a:rPr lang="de-DE" altLang="de-DE" sz="1400" dirty="0">
                <a:solidFill>
                  <a:srgbClr val="000000"/>
                </a:solidFill>
              </a:rPr>
              <a:t> </a:t>
            </a:r>
            <a:r>
              <a:rPr lang="de-DE" altLang="de-DE" sz="1400" dirty="0" err="1">
                <a:solidFill>
                  <a:srgbClr val="000000"/>
                </a:solidFill>
              </a:rPr>
              <a:t>disposal</a:t>
            </a:r>
            <a:r>
              <a:rPr lang="de-DE" altLang="de-DE" sz="1400" dirty="0">
                <a:solidFill>
                  <a:srgbClr val="000000"/>
                </a:solidFill>
              </a:rPr>
              <a:t> </a:t>
            </a:r>
            <a:r>
              <a:rPr lang="de-DE" altLang="de-DE" sz="1400" dirty="0" err="1">
                <a:solidFill>
                  <a:srgbClr val="000000"/>
                </a:solidFill>
              </a:rPr>
              <a:t>of</a:t>
            </a:r>
            <a:r>
              <a:rPr lang="de-DE" altLang="de-DE" sz="1400" dirty="0">
                <a:solidFill>
                  <a:srgbClr val="000000"/>
                </a:solidFill>
              </a:rPr>
              <a:t> </a:t>
            </a:r>
            <a:r>
              <a:rPr lang="de-DE" altLang="de-DE" sz="1400" dirty="0" err="1">
                <a:solidFill>
                  <a:srgbClr val="000000"/>
                </a:solidFill>
              </a:rPr>
              <a:t>synthetic</a:t>
            </a:r>
            <a:r>
              <a:rPr lang="de-DE" altLang="de-DE" sz="1400" dirty="0">
                <a:solidFill>
                  <a:srgbClr val="000000"/>
                </a:solidFill>
              </a:rPr>
              <a:t> </a:t>
            </a:r>
            <a:r>
              <a:rPr lang="de-DE" altLang="de-DE" sz="1400" dirty="0" err="1">
                <a:solidFill>
                  <a:srgbClr val="000000"/>
                </a:solidFill>
              </a:rPr>
              <a:t>nanomaterials</a:t>
            </a:r>
            <a:r>
              <a:rPr lang="de-DE" altLang="de-DE" sz="1400" dirty="0">
                <a:solidFill>
                  <a:srgbClr val="000000"/>
                </a:solidFill>
              </a:rPr>
              <a:t> </a:t>
            </a:r>
            <a:r>
              <a:rPr lang="de-DE" altLang="de-DE" sz="1400" dirty="0" err="1">
                <a:solidFill>
                  <a:srgbClr val="000000"/>
                </a:solidFill>
              </a:rPr>
              <a:t>from</a:t>
            </a:r>
            <a:r>
              <a:rPr lang="de-DE" altLang="de-DE" sz="1400" dirty="0">
                <a:solidFill>
                  <a:srgbClr val="000000"/>
                </a:solidFill>
              </a:rPr>
              <a:t> </a:t>
            </a:r>
            <a:r>
              <a:rPr lang="de-DE" altLang="de-DE" sz="1400" dirty="0" err="1">
                <a:solidFill>
                  <a:srgbClr val="000000"/>
                </a:solidFill>
              </a:rPr>
              <a:t>industry</a:t>
            </a:r>
            <a:r>
              <a:rPr lang="de-DE" altLang="de-DE" sz="1400" dirty="0">
                <a:solidFill>
                  <a:srgbClr val="000000"/>
                </a:solidFill>
              </a:rPr>
              <a:t> </a:t>
            </a:r>
            <a:r>
              <a:rPr lang="de-DE" altLang="de-DE" sz="1400" dirty="0" err="1">
                <a:solidFill>
                  <a:srgbClr val="000000"/>
                </a:solidFill>
              </a:rPr>
              <a:t>and</a:t>
            </a:r>
            <a:r>
              <a:rPr lang="de-DE" altLang="de-DE" sz="1400" dirty="0">
                <a:solidFill>
                  <a:srgbClr val="000000"/>
                </a:solidFill>
              </a:rPr>
              <a:t> </a:t>
            </a:r>
            <a:r>
              <a:rPr lang="de-DE" altLang="de-DE" sz="1400" dirty="0" err="1">
                <a:solidFill>
                  <a:srgbClr val="000000"/>
                </a:solidFill>
              </a:rPr>
              <a:t>business</a:t>
            </a:r>
            <a:endParaRPr lang="de-CH" altLang="de-DE" sz="1400" dirty="0">
              <a:solidFill>
                <a:srgbClr val="000000"/>
              </a:solidFill>
            </a:endParaRPr>
          </a:p>
          <a:p>
            <a:pPr fontAlgn="base">
              <a:spcBef>
                <a:spcPct val="0"/>
              </a:spcBef>
              <a:spcAft>
                <a:spcPct val="0"/>
              </a:spcAft>
              <a:buFont typeface="Wingdings" panose="05000000000000000000" pitchFamily="2" charset="2"/>
              <a:buChar char="v"/>
            </a:pPr>
            <a:r>
              <a:rPr lang="de-CH" altLang="de-DE" sz="1400" dirty="0" err="1">
                <a:solidFill>
                  <a:srgbClr val="000000"/>
                </a:solidFill>
              </a:rPr>
              <a:t>Better</a:t>
            </a:r>
            <a:r>
              <a:rPr lang="de-CH" altLang="de-DE" sz="1400" dirty="0">
                <a:solidFill>
                  <a:srgbClr val="000000"/>
                </a:solidFill>
              </a:rPr>
              <a:t> </a:t>
            </a:r>
            <a:r>
              <a:rPr lang="de-CH" altLang="de-DE" sz="1400" dirty="0" err="1">
                <a:solidFill>
                  <a:srgbClr val="000000"/>
                </a:solidFill>
              </a:rPr>
              <a:t>information</a:t>
            </a:r>
            <a:r>
              <a:rPr lang="de-CH" altLang="de-DE" sz="1400" dirty="0">
                <a:solidFill>
                  <a:srgbClr val="000000"/>
                </a:solidFill>
              </a:rPr>
              <a:t> </a:t>
            </a:r>
            <a:r>
              <a:rPr lang="de-CH" altLang="de-DE" sz="1400" dirty="0" err="1">
                <a:solidFill>
                  <a:srgbClr val="000000"/>
                </a:solidFill>
              </a:rPr>
              <a:t>of</a:t>
            </a:r>
            <a:r>
              <a:rPr lang="de-CH" altLang="de-DE" sz="1400" dirty="0">
                <a:solidFill>
                  <a:srgbClr val="000000"/>
                </a:solidFill>
              </a:rPr>
              <a:t> </a:t>
            </a:r>
            <a:r>
              <a:rPr lang="de-CH" altLang="de-DE" sz="1400" dirty="0" err="1">
                <a:solidFill>
                  <a:srgbClr val="000000"/>
                </a:solidFill>
              </a:rPr>
              <a:t>consumers</a:t>
            </a:r>
            <a:r>
              <a:rPr lang="de-CH" altLang="de-DE" sz="1400" dirty="0">
                <a:solidFill>
                  <a:srgbClr val="000000"/>
                </a:solidFill>
              </a:rPr>
              <a:t> </a:t>
            </a:r>
            <a:r>
              <a:rPr lang="de-DE" altLang="de-DE" sz="1400" dirty="0" err="1">
                <a:solidFill>
                  <a:srgbClr val="000000"/>
                </a:solidFill>
              </a:rPr>
              <a:t>prevention</a:t>
            </a:r>
            <a:r>
              <a:rPr lang="de-DE" altLang="de-DE" sz="1400" dirty="0">
                <a:solidFill>
                  <a:srgbClr val="000000"/>
                </a:solidFill>
              </a:rPr>
              <a:t> </a:t>
            </a:r>
            <a:r>
              <a:rPr lang="de-CH" altLang="de-DE" sz="1400" dirty="0" err="1">
                <a:solidFill>
                  <a:srgbClr val="000000"/>
                </a:solidFill>
              </a:rPr>
              <a:t>about</a:t>
            </a:r>
            <a:r>
              <a:rPr lang="de-CH" altLang="de-DE" sz="1400" dirty="0">
                <a:solidFill>
                  <a:srgbClr val="000000"/>
                </a:solidFill>
              </a:rPr>
              <a:t> </a:t>
            </a:r>
            <a:r>
              <a:rPr lang="de-CH" altLang="de-DE" sz="1400" dirty="0" err="1">
                <a:solidFill>
                  <a:srgbClr val="000000"/>
                </a:solidFill>
              </a:rPr>
              <a:t>nanomaterials</a:t>
            </a:r>
            <a:r>
              <a:rPr lang="de-CH" altLang="de-DE" sz="1400" dirty="0">
                <a:solidFill>
                  <a:srgbClr val="000000"/>
                </a:solidFill>
              </a:rPr>
              <a:t> in </a:t>
            </a:r>
            <a:r>
              <a:rPr lang="de-CH" altLang="de-DE" sz="1400" dirty="0" err="1">
                <a:solidFill>
                  <a:srgbClr val="000000"/>
                </a:solidFill>
              </a:rPr>
              <a:t>consumer</a:t>
            </a:r>
            <a:r>
              <a:rPr lang="de-CH" altLang="de-DE" sz="1400" dirty="0">
                <a:solidFill>
                  <a:srgbClr val="000000"/>
                </a:solidFill>
              </a:rPr>
              <a:t> </a:t>
            </a:r>
            <a:r>
              <a:rPr lang="de-CH" altLang="de-DE" sz="1400" dirty="0" err="1">
                <a:solidFill>
                  <a:srgbClr val="000000"/>
                </a:solidFill>
              </a:rPr>
              <a:t>goods</a:t>
            </a:r>
            <a:endParaRPr lang="de-CH" altLang="de-DE" sz="1400" dirty="0">
              <a:solidFill>
                <a:srgbClr val="000000"/>
              </a:solidFill>
            </a:endParaRPr>
          </a:p>
          <a:p>
            <a:pPr fontAlgn="base">
              <a:spcBef>
                <a:spcPct val="0"/>
              </a:spcBef>
              <a:spcAft>
                <a:spcPct val="0"/>
              </a:spcAft>
              <a:buFont typeface="Wingdings" panose="05000000000000000000" pitchFamily="2" charset="2"/>
              <a:buChar char="v"/>
            </a:pPr>
            <a:r>
              <a:rPr lang="de-DE" altLang="de-DE" sz="1400" dirty="0">
                <a:solidFill>
                  <a:srgbClr val="000000"/>
                </a:solidFill>
              </a:rPr>
              <a:t>Analysis </a:t>
            </a:r>
            <a:r>
              <a:rPr lang="de-DE" altLang="de-DE" sz="1400" dirty="0" err="1">
                <a:solidFill>
                  <a:srgbClr val="000000"/>
                </a:solidFill>
              </a:rPr>
              <a:t>of</a:t>
            </a:r>
            <a:r>
              <a:rPr lang="de-DE" altLang="de-DE" sz="1400" dirty="0">
                <a:solidFill>
                  <a:srgbClr val="000000"/>
                </a:solidFill>
              </a:rPr>
              <a:t> </a:t>
            </a:r>
            <a:r>
              <a:rPr lang="de-DE" altLang="de-DE" sz="1400" dirty="0" err="1">
                <a:solidFill>
                  <a:srgbClr val="000000"/>
                </a:solidFill>
              </a:rPr>
              <a:t>need</a:t>
            </a:r>
            <a:r>
              <a:rPr lang="de-DE" altLang="de-DE" sz="1400" dirty="0">
                <a:solidFill>
                  <a:srgbClr val="000000"/>
                </a:solidFill>
              </a:rPr>
              <a:t> </a:t>
            </a:r>
            <a:r>
              <a:rPr lang="de-DE" altLang="de-DE" sz="1400" dirty="0" err="1">
                <a:solidFill>
                  <a:srgbClr val="000000"/>
                </a:solidFill>
              </a:rPr>
              <a:t>for</a:t>
            </a:r>
            <a:r>
              <a:rPr lang="de-DE" altLang="de-DE" sz="1400" dirty="0">
                <a:solidFill>
                  <a:srgbClr val="000000"/>
                </a:solidFill>
              </a:rPr>
              <a:t> </a:t>
            </a:r>
            <a:r>
              <a:rPr lang="de-DE" altLang="de-DE" sz="1400" dirty="0" err="1">
                <a:solidFill>
                  <a:srgbClr val="000000"/>
                </a:solidFill>
              </a:rPr>
              <a:t>action</a:t>
            </a:r>
            <a:r>
              <a:rPr lang="de-DE" altLang="de-DE" sz="1400" dirty="0">
                <a:solidFill>
                  <a:srgbClr val="000000"/>
                </a:solidFill>
              </a:rPr>
              <a:t> in </a:t>
            </a:r>
            <a:r>
              <a:rPr lang="de-DE" altLang="de-DE" sz="1400" dirty="0" err="1">
                <a:solidFill>
                  <a:srgbClr val="000000"/>
                </a:solidFill>
              </a:rPr>
              <a:t>the</a:t>
            </a:r>
            <a:r>
              <a:rPr lang="de-DE" altLang="de-DE" sz="1400" dirty="0">
                <a:solidFill>
                  <a:srgbClr val="000000"/>
                </a:solidFill>
              </a:rPr>
              <a:t> </a:t>
            </a:r>
            <a:r>
              <a:rPr lang="de-DE" altLang="de-DE" sz="1400" dirty="0" err="1">
                <a:solidFill>
                  <a:srgbClr val="000000"/>
                </a:solidFill>
              </a:rPr>
              <a:t>of</a:t>
            </a:r>
            <a:r>
              <a:rPr lang="de-DE" altLang="de-DE" sz="1400" dirty="0">
                <a:solidFill>
                  <a:srgbClr val="000000"/>
                </a:solidFill>
              </a:rPr>
              <a:t> </a:t>
            </a:r>
            <a:r>
              <a:rPr lang="de-DE" altLang="de-DE" sz="1400" dirty="0" err="1">
                <a:solidFill>
                  <a:srgbClr val="000000"/>
                </a:solidFill>
              </a:rPr>
              <a:t>major</a:t>
            </a:r>
            <a:r>
              <a:rPr lang="de-DE" altLang="de-DE" sz="1400" dirty="0">
                <a:solidFill>
                  <a:srgbClr val="000000"/>
                </a:solidFill>
              </a:rPr>
              <a:t> </a:t>
            </a:r>
            <a:r>
              <a:rPr lang="de-DE" altLang="de-DE" sz="1400" dirty="0" err="1">
                <a:solidFill>
                  <a:srgbClr val="000000"/>
                </a:solidFill>
              </a:rPr>
              <a:t>chemical</a:t>
            </a:r>
            <a:r>
              <a:rPr lang="de-DE" altLang="de-DE" sz="1400" dirty="0">
                <a:solidFill>
                  <a:srgbClr val="000000"/>
                </a:solidFill>
              </a:rPr>
              <a:t> </a:t>
            </a:r>
            <a:r>
              <a:rPr lang="de-DE" altLang="de-DE" sz="1400" dirty="0" err="1">
                <a:solidFill>
                  <a:srgbClr val="000000"/>
                </a:solidFill>
              </a:rPr>
              <a:t>accidents</a:t>
            </a:r>
            <a:r>
              <a:rPr lang="de-DE" altLang="de-DE" sz="1400" dirty="0">
                <a:solidFill>
                  <a:srgbClr val="000000"/>
                </a:solidFill>
              </a:rPr>
              <a:t>: </a:t>
            </a:r>
            <a:r>
              <a:rPr lang="de-DE" altLang="de-DE" sz="1400" dirty="0" err="1">
                <a:solidFill>
                  <a:srgbClr val="000000"/>
                </a:solidFill>
              </a:rPr>
              <a:t>criteria</a:t>
            </a:r>
            <a:r>
              <a:rPr lang="de-DE" altLang="de-DE" sz="1400" dirty="0">
                <a:solidFill>
                  <a:srgbClr val="000000"/>
                </a:solidFill>
              </a:rPr>
              <a:t> </a:t>
            </a:r>
            <a:r>
              <a:rPr lang="de-DE" altLang="de-DE" sz="1400" dirty="0" err="1">
                <a:solidFill>
                  <a:srgbClr val="000000"/>
                </a:solidFill>
              </a:rPr>
              <a:t>and</a:t>
            </a:r>
            <a:r>
              <a:rPr lang="de-DE" altLang="de-DE" sz="1400" dirty="0">
                <a:solidFill>
                  <a:srgbClr val="000000"/>
                </a:solidFill>
              </a:rPr>
              <a:t> </a:t>
            </a:r>
            <a:r>
              <a:rPr lang="de-DE" altLang="de-DE" sz="1400" dirty="0" err="1">
                <a:solidFill>
                  <a:srgbClr val="000000"/>
                </a:solidFill>
              </a:rPr>
              <a:t>thresholds</a:t>
            </a:r>
            <a:r>
              <a:rPr lang="de-DE" altLang="de-DE" sz="1400" dirty="0">
                <a:solidFill>
                  <a:srgbClr val="000000"/>
                </a:solidFill>
              </a:rPr>
              <a:t> </a:t>
            </a:r>
            <a:r>
              <a:rPr lang="de-DE" altLang="de-DE" sz="1400" dirty="0" err="1">
                <a:solidFill>
                  <a:srgbClr val="000000"/>
                </a:solidFill>
              </a:rPr>
              <a:t>for</a:t>
            </a:r>
            <a:r>
              <a:rPr lang="de-DE" altLang="de-DE" sz="1400" dirty="0">
                <a:solidFill>
                  <a:srgbClr val="000000"/>
                </a:solidFill>
              </a:rPr>
              <a:t> </a:t>
            </a:r>
            <a:r>
              <a:rPr lang="de-DE" altLang="de-DE" sz="1400" dirty="0" err="1">
                <a:solidFill>
                  <a:srgbClr val="000000"/>
                </a:solidFill>
              </a:rPr>
              <a:t>fire</a:t>
            </a:r>
            <a:r>
              <a:rPr lang="de-DE" altLang="de-DE" sz="1400" dirty="0">
                <a:solidFill>
                  <a:srgbClr val="000000"/>
                </a:solidFill>
              </a:rPr>
              <a:t> </a:t>
            </a:r>
            <a:r>
              <a:rPr lang="de-DE" altLang="de-DE" sz="1400" dirty="0" err="1">
                <a:solidFill>
                  <a:srgbClr val="000000"/>
                </a:solidFill>
              </a:rPr>
              <a:t>and</a:t>
            </a:r>
            <a:r>
              <a:rPr lang="de-DE" altLang="de-DE" sz="1400" dirty="0">
                <a:solidFill>
                  <a:srgbClr val="000000"/>
                </a:solidFill>
              </a:rPr>
              <a:t> </a:t>
            </a:r>
            <a:r>
              <a:rPr lang="de-DE" altLang="de-DE" sz="1400" dirty="0" err="1">
                <a:solidFill>
                  <a:srgbClr val="000000"/>
                </a:solidFill>
              </a:rPr>
              <a:t>explosion</a:t>
            </a:r>
            <a:r>
              <a:rPr lang="de-DE" altLang="de-DE" sz="1400" dirty="0">
                <a:solidFill>
                  <a:srgbClr val="000000"/>
                </a:solidFill>
              </a:rPr>
              <a:t> </a:t>
            </a:r>
            <a:r>
              <a:rPr lang="de-DE" altLang="de-DE" sz="1400" dirty="0" err="1">
                <a:solidFill>
                  <a:srgbClr val="000000"/>
                </a:solidFill>
              </a:rPr>
              <a:t>hazards</a:t>
            </a:r>
            <a:r>
              <a:rPr lang="de-DE" altLang="de-DE" sz="1400" dirty="0">
                <a:solidFill>
                  <a:srgbClr val="000000"/>
                </a:solidFill>
              </a:rPr>
              <a:t> </a:t>
            </a:r>
            <a:r>
              <a:rPr lang="de-DE" altLang="de-DE" sz="1400" dirty="0" err="1">
                <a:solidFill>
                  <a:srgbClr val="000000"/>
                </a:solidFill>
              </a:rPr>
              <a:t>with</a:t>
            </a:r>
            <a:r>
              <a:rPr lang="de-DE" altLang="de-DE" sz="1400" dirty="0">
                <a:solidFill>
                  <a:srgbClr val="000000"/>
                </a:solidFill>
              </a:rPr>
              <a:t> </a:t>
            </a:r>
            <a:r>
              <a:rPr lang="de-DE" altLang="de-DE" sz="1400" dirty="0" err="1">
                <a:solidFill>
                  <a:srgbClr val="000000"/>
                </a:solidFill>
              </a:rPr>
              <a:t>oxidisable</a:t>
            </a:r>
            <a:r>
              <a:rPr lang="de-DE" altLang="de-DE" sz="1400" dirty="0">
                <a:solidFill>
                  <a:srgbClr val="000000"/>
                </a:solidFill>
              </a:rPr>
              <a:t> (</a:t>
            </a:r>
            <a:r>
              <a:rPr lang="de-DE" altLang="de-DE" sz="1400" dirty="0" err="1">
                <a:solidFill>
                  <a:srgbClr val="000000"/>
                </a:solidFill>
              </a:rPr>
              <a:t>or</a:t>
            </a:r>
            <a:r>
              <a:rPr lang="de-DE" altLang="de-DE" sz="1400" dirty="0">
                <a:solidFill>
                  <a:srgbClr val="000000"/>
                </a:solidFill>
              </a:rPr>
              <a:t> </a:t>
            </a:r>
            <a:r>
              <a:rPr lang="de-DE" altLang="de-DE" sz="1400" dirty="0" err="1">
                <a:solidFill>
                  <a:srgbClr val="000000"/>
                </a:solidFill>
              </a:rPr>
              <a:t>reducing</a:t>
            </a:r>
            <a:r>
              <a:rPr lang="de-DE" altLang="de-DE" sz="1400" dirty="0">
                <a:solidFill>
                  <a:srgbClr val="000000"/>
                </a:solidFill>
              </a:rPr>
              <a:t>) </a:t>
            </a:r>
            <a:r>
              <a:rPr lang="de-DE" altLang="de-DE" sz="1400" dirty="0" err="1">
                <a:solidFill>
                  <a:srgbClr val="000000"/>
                </a:solidFill>
              </a:rPr>
              <a:t>nanoparticles</a:t>
            </a:r>
            <a:r>
              <a:rPr lang="de-DE" altLang="de-DE" sz="1400" dirty="0">
                <a:solidFill>
                  <a:srgbClr val="000000"/>
                </a:solidFill>
              </a:rPr>
              <a:t>, </a:t>
            </a:r>
            <a:r>
              <a:rPr lang="de-DE" altLang="de-DE" sz="1400" dirty="0" err="1">
                <a:solidFill>
                  <a:srgbClr val="000000"/>
                </a:solidFill>
              </a:rPr>
              <a:t>incident</a:t>
            </a:r>
            <a:r>
              <a:rPr lang="de-DE" altLang="de-DE" sz="1400" dirty="0">
                <a:solidFill>
                  <a:srgbClr val="000000"/>
                </a:solidFill>
              </a:rPr>
              <a:t> </a:t>
            </a:r>
            <a:r>
              <a:rPr lang="de-DE" altLang="de-DE" sz="1400" dirty="0" err="1">
                <a:solidFill>
                  <a:srgbClr val="000000"/>
                </a:solidFill>
              </a:rPr>
              <a:t>scenarios</a:t>
            </a:r>
            <a:endParaRPr lang="en-US" altLang="de-DE" sz="1400" dirty="0">
              <a:solidFill>
                <a:srgbClr val="000000"/>
              </a:solidFill>
            </a:endParaRPr>
          </a:p>
        </p:txBody>
      </p:sp>
      <p:sp>
        <p:nvSpPr>
          <p:cNvPr id="247825" name="Text Box 17"/>
          <p:cNvSpPr txBox="1">
            <a:spLocks noChangeArrowheads="1"/>
          </p:cNvSpPr>
          <p:nvPr/>
        </p:nvSpPr>
        <p:spPr bwMode="auto">
          <a:xfrm>
            <a:off x="6888164" y="6092826"/>
            <a:ext cx="49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de-CH" altLang="de-DE" sz="1000" b="1">
                <a:solidFill>
                  <a:srgbClr val="000000"/>
                </a:solidFill>
              </a:rPr>
              <a:t>??</a:t>
            </a:r>
            <a:endParaRPr lang="en-US" altLang="de-DE" sz="1000" b="1">
              <a:solidFill>
                <a:srgbClr val="000000"/>
              </a:solidFill>
            </a:endParaRPr>
          </a:p>
        </p:txBody>
      </p:sp>
      <p:sp>
        <p:nvSpPr>
          <p:cNvPr id="247826" name="Text Box 18"/>
          <p:cNvSpPr txBox="1">
            <a:spLocks noChangeArrowheads="1"/>
          </p:cNvSpPr>
          <p:nvPr/>
        </p:nvSpPr>
        <p:spPr bwMode="auto">
          <a:xfrm>
            <a:off x="2262189" y="885825"/>
            <a:ext cx="792003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de-CH" altLang="de-DE" b="1" dirty="0">
                <a:solidFill>
                  <a:srgbClr val="333399"/>
                </a:solidFill>
              </a:rPr>
              <a:t>Focus on </a:t>
            </a:r>
            <a:r>
              <a:rPr lang="de-CH" altLang="de-DE" b="1" dirty="0" err="1">
                <a:solidFill>
                  <a:srgbClr val="333399"/>
                </a:solidFill>
              </a:rPr>
              <a:t>Regulatory</a:t>
            </a:r>
            <a:r>
              <a:rPr lang="de-CH" altLang="de-DE" b="1" dirty="0">
                <a:solidFill>
                  <a:srgbClr val="333399"/>
                </a:solidFill>
              </a:rPr>
              <a:t> Framework</a:t>
            </a:r>
            <a:endParaRPr lang="en-US" altLang="de-DE" b="1" dirty="0">
              <a:solidFill>
                <a:srgbClr val="333399"/>
              </a:solidFill>
            </a:endParaRPr>
          </a:p>
        </p:txBody>
      </p:sp>
      <p:sp>
        <p:nvSpPr>
          <p:cNvPr id="247831" name="AutoShape 3"/>
          <p:cNvSpPr>
            <a:spLocks noChangeArrowheads="1"/>
          </p:cNvSpPr>
          <p:nvPr/>
        </p:nvSpPr>
        <p:spPr bwMode="auto">
          <a:xfrm>
            <a:off x="2579688" y="5495925"/>
            <a:ext cx="7664450" cy="547688"/>
          </a:xfrm>
          <a:prstGeom prst="homePlate">
            <a:avLst>
              <a:gd name="adj" fmla="val 76515"/>
            </a:avLst>
          </a:prstGeom>
          <a:solidFill>
            <a:srgbClr val="3399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de-CH" altLang="de-DE" sz="1400">
                <a:solidFill>
                  <a:srgbClr val="000000"/>
                </a:solidFill>
              </a:rPr>
              <a:t>Developing the </a:t>
            </a:r>
            <a:r>
              <a:rPr lang="de-CH" altLang="de-DE" sz="1400" b="1">
                <a:solidFill>
                  <a:srgbClr val="000000"/>
                </a:solidFill>
              </a:rPr>
              <a:t>scientific and methodical knowledge </a:t>
            </a:r>
            <a:r>
              <a:rPr lang="de-DE" altLang="de-DE" sz="1400">
                <a:solidFill>
                  <a:srgbClr val="000000"/>
                </a:solidFill>
              </a:rPr>
              <a:t>(reaearch programmes, OECD Working Party on Manufactured Nanomaterials, ISO</a:t>
            </a:r>
            <a:endParaRPr lang="en-US" altLang="de-DE" sz="1400">
              <a:solidFill>
                <a:srgbClr val="000000"/>
              </a:solidFill>
            </a:endParaRPr>
          </a:p>
        </p:txBody>
      </p:sp>
      <p:cxnSp>
        <p:nvCxnSpPr>
          <p:cNvPr id="247832" name="AutoShape 12"/>
          <p:cNvCxnSpPr>
            <a:cxnSpLocks noChangeShapeType="1"/>
            <a:stCxn id="247831" idx="1"/>
            <a:endCxn id="247811" idx="1"/>
          </p:cNvCxnSpPr>
          <p:nvPr/>
        </p:nvCxnSpPr>
        <p:spPr bwMode="auto">
          <a:xfrm rot="10800000" flipH="1">
            <a:off x="2579688" y="1749425"/>
            <a:ext cx="3632200" cy="4021138"/>
          </a:xfrm>
          <a:prstGeom prst="bentConnector3">
            <a:avLst>
              <a:gd name="adj1" fmla="val -11019"/>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247833" name="AutoShape 3"/>
          <p:cNvSpPr>
            <a:spLocks noChangeArrowheads="1"/>
          </p:cNvSpPr>
          <p:nvPr/>
        </p:nvSpPr>
        <p:spPr bwMode="auto">
          <a:xfrm>
            <a:off x="2586038" y="4873625"/>
            <a:ext cx="7550150" cy="547688"/>
          </a:xfrm>
          <a:prstGeom prst="homePlate">
            <a:avLst>
              <a:gd name="adj" fmla="val 75373"/>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fontAlgn="base">
              <a:spcBef>
                <a:spcPct val="0"/>
              </a:spcBef>
              <a:spcAft>
                <a:spcPct val="0"/>
              </a:spcAft>
              <a:defRPr sz="2400">
                <a:solidFill>
                  <a:schemeClr val="tx1"/>
                </a:solidFill>
                <a:latin typeface="Arial" panose="020B0604020202020204" pitchFamily="34" charset="0"/>
              </a:defRPr>
            </a:lvl6pPr>
            <a:lvl7pPr marL="2971800" indent="-228600" fontAlgn="base">
              <a:spcBef>
                <a:spcPct val="0"/>
              </a:spcBef>
              <a:spcAft>
                <a:spcPct val="0"/>
              </a:spcAft>
              <a:defRPr sz="2400">
                <a:solidFill>
                  <a:schemeClr val="tx1"/>
                </a:solidFill>
                <a:latin typeface="Arial" panose="020B0604020202020204" pitchFamily="34" charset="0"/>
              </a:defRPr>
            </a:lvl7pPr>
            <a:lvl8pPr marL="3429000" indent="-228600" fontAlgn="base">
              <a:spcBef>
                <a:spcPct val="0"/>
              </a:spcBef>
              <a:spcAft>
                <a:spcPct val="0"/>
              </a:spcAft>
              <a:defRPr sz="2400">
                <a:solidFill>
                  <a:schemeClr val="tx1"/>
                </a:solidFill>
                <a:latin typeface="Arial" panose="020B0604020202020204" pitchFamily="34" charset="0"/>
              </a:defRPr>
            </a:lvl8pPr>
            <a:lvl9pPr marL="3886200" indent="-228600" fontAlgn="base">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de-DE" altLang="de-DE" sz="1400" b="1">
                <a:solidFill>
                  <a:srgbClr val="000000"/>
                </a:solidFill>
              </a:rPr>
              <a:t>Precautionary matrix</a:t>
            </a:r>
            <a:r>
              <a:rPr lang="de-DE" altLang="de-DE" sz="1400">
                <a:solidFill>
                  <a:srgbClr val="000000"/>
                </a:solidFill>
              </a:rPr>
              <a:t> for synthetic nanomaterials</a:t>
            </a:r>
            <a:endParaRPr lang="en-US" altLang="de-DE" sz="1400">
              <a:solidFill>
                <a:srgbClr val="000000"/>
              </a:solidFill>
            </a:endParaRPr>
          </a:p>
        </p:txBody>
      </p:sp>
    </p:spTree>
    <p:extLst>
      <p:ext uri="{BB962C8B-B14F-4D97-AF65-F5344CB8AC3E}">
        <p14:creationId xmlns:p14="http://schemas.microsoft.com/office/powerpoint/2010/main" val="2146896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ußzeilenplatzhalter 3"/>
          <p:cNvSpPr>
            <a:spLocks noGrp="1"/>
          </p:cNvSpPr>
          <p:nvPr>
            <p:ph type="ftr" sz="quarter" idx="10"/>
          </p:nvPr>
        </p:nvSpPr>
        <p:spPr/>
        <p:txBody>
          <a:bodyPr/>
          <a:lstStyle/>
          <a:p>
            <a:r>
              <a:rPr lang="en-US" altLang="de-DE" smtClean="0">
                <a:solidFill>
                  <a:srgbClr val="000000"/>
                </a:solidFill>
              </a:rPr>
              <a:t>Swiss Action Plan on Nano Safety</a:t>
            </a:r>
            <a:endParaRPr lang="en-US" altLang="de-DE">
              <a:solidFill>
                <a:srgbClr val="000000"/>
              </a:solidFill>
            </a:endParaRPr>
          </a:p>
        </p:txBody>
      </p:sp>
      <p:sp>
        <p:nvSpPr>
          <p:cNvPr id="273410" name="Rectangle 2"/>
          <p:cNvSpPr>
            <a:spLocks noChangeArrowheads="1"/>
          </p:cNvSpPr>
          <p:nvPr/>
        </p:nvSpPr>
        <p:spPr bwMode="auto">
          <a:xfrm>
            <a:off x="2062164" y="981076"/>
            <a:ext cx="7627937" cy="28162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a:spcBef>
                <a:spcPct val="50000"/>
              </a:spcBef>
              <a:buClr>
                <a:srgbClr val="333399"/>
              </a:buClr>
              <a:buFont typeface="Wingdings" panose="05000000000000000000" pitchFamily="2" charset="2"/>
              <a:buChar char="§"/>
              <a:tabLst>
                <a:tab pos="444500" algn="l"/>
              </a:tabLst>
              <a:defRPr sz="2000">
                <a:solidFill>
                  <a:schemeClr val="tx1"/>
                </a:solidFill>
                <a:latin typeface="Arial" panose="020B0604020202020204" pitchFamily="34" charset="0"/>
              </a:defRPr>
            </a:lvl1pPr>
            <a:lvl2pPr marL="895350" indent="-352425">
              <a:spcBef>
                <a:spcPct val="50000"/>
              </a:spcBef>
              <a:buClr>
                <a:srgbClr val="333399"/>
              </a:buClr>
              <a:buFont typeface="Wingdings" panose="05000000000000000000" pitchFamily="2" charset="2"/>
              <a:buChar char="§"/>
              <a:tabLst>
                <a:tab pos="444500" algn="l"/>
              </a:tabLst>
              <a:defRPr sz="2000">
                <a:solidFill>
                  <a:schemeClr val="tx1"/>
                </a:solidFill>
                <a:latin typeface="Arial" panose="020B0604020202020204" pitchFamily="34" charset="0"/>
              </a:defRPr>
            </a:lvl2pPr>
            <a:lvl3pPr marL="1636713" indent="-381000">
              <a:spcBef>
                <a:spcPct val="50000"/>
              </a:spcBef>
              <a:buClr>
                <a:srgbClr val="333399"/>
              </a:buClr>
              <a:buFont typeface="Wingdings" panose="05000000000000000000" pitchFamily="2" charset="2"/>
              <a:buChar char="§"/>
              <a:tabLst>
                <a:tab pos="444500" algn="l"/>
              </a:tabLst>
              <a:defRPr sz="2000">
                <a:solidFill>
                  <a:schemeClr val="tx1"/>
                </a:solidFill>
                <a:latin typeface="Arial" panose="020B0604020202020204" pitchFamily="34" charset="0"/>
              </a:defRPr>
            </a:lvl3pPr>
            <a:lvl4pPr marL="2095500" indent="-279400">
              <a:spcBef>
                <a:spcPct val="50000"/>
              </a:spcBef>
              <a:buClr>
                <a:srgbClr val="333399"/>
              </a:buClr>
              <a:buFont typeface="Wingdings" panose="05000000000000000000" pitchFamily="2" charset="2"/>
              <a:buChar char="§"/>
              <a:tabLst>
                <a:tab pos="444500" algn="l"/>
              </a:tabLst>
              <a:defRPr sz="2000">
                <a:solidFill>
                  <a:schemeClr val="tx1"/>
                </a:solidFill>
                <a:latin typeface="Arial" panose="020B0604020202020204" pitchFamily="34" charset="0"/>
              </a:defRPr>
            </a:lvl4pPr>
            <a:lvl5pPr marL="2578100" indent="-292100">
              <a:spcBef>
                <a:spcPct val="50000"/>
              </a:spcBef>
              <a:buClr>
                <a:srgbClr val="333399"/>
              </a:buClr>
              <a:buFont typeface="Wingdings" panose="05000000000000000000" pitchFamily="2" charset="2"/>
              <a:buChar char="§"/>
              <a:tabLst>
                <a:tab pos="444500" algn="l"/>
              </a:tabLst>
              <a:defRPr sz="2000">
                <a:solidFill>
                  <a:schemeClr val="tx1"/>
                </a:solidFill>
                <a:latin typeface="Arial" panose="020B0604020202020204" pitchFamily="34" charset="0"/>
              </a:defRPr>
            </a:lvl5pPr>
            <a:lvl6pPr marL="3035300" indent="-292100" fontAlgn="base">
              <a:spcBef>
                <a:spcPct val="50000"/>
              </a:spcBef>
              <a:spcAft>
                <a:spcPct val="0"/>
              </a:spcAft>
              <a:buClr>
                <a:srgbClr val="333399"/>
              </a:buClr>
              <a:buFont typeface="Wingdings" panose="05000000000000000000" pitchFamily="2" charset="2"/>
              <a:buChar char="§"/>
              <a:tabLst>
                <a:tab pos="444500" algn="l"/>
              </a:tabLst>
              <a:defRPr sz="2000">
                <a:solidFill>
                  <a:schemeClr val="tx1"/>
                </a:solidFill>
                <a:latin typeface="Arial" panose="020B0604020202020204" pitchFamily="34" charset="0"/>
              </a:defRPr>
            </a:lvl6pPr>
            <a:lvl7pPr marL="3492500" indent="-292100" fontAlgn="base">
              <a:spcBef>
                <a:spcPct val="50000"/>
              </a:spcBef>
              <a:spcAft>
                <a:spcPct val="0"/>
              </a:spcAft>
              <a:buClr>
                <a:srgbClr val="333399"/>
              </a:buClr>
              <a:buFont typeface="Wingdings" panose="05000000000000000000" pitchFamily="2" charset="2"/>
              <a:buChar char="§"/>
              <a:tabLst>
                <a:tab pos="444500" algn="l"/>
              </a:tabLst>
              <a:defRPr sz="2000">
                <a:solidFill>
                  <a:schemeClr val="tx1"/>
                </a:solidFill>
                <a:latin typeface="Arial" panose="020B0604020202020204" pitchFamily="34" charset="0"/>
              </a:defRPr>
            </a:lvl7pPr>
            <a:lvl8pPr marL="3949700" indent="-292100" fontAlgn="base">
              <a:spcBef>
                <a:spcPct val="50000"/>
              </a:spcBef>
              <a:spcAft>
                <a:spcPct val="0"/>
              </a:spcAft>
              <a:buClr>
                <a:srgbClr val="333399"/>
              </a:buClr>
              <a:buFont typeface="Wingdings" panose="05000000000000000000" pitchFamily="2" charset="2"/>
              <a:buChar char="§"/>
              <a:tabLst>
                <a:tab pos="444500" algn="l"/>
              </a:tabLst>
              <a:defRPr sz="2000">
                <a:solidFill>
                  <a:schemeClr val="tx1"/>
                </a:solidFill>
                <a:latin typeface="Arial" panose="020B0604020202020204" pitchFamily="34" charset="0"/>
              </a:defRPr>
            </a:lvl8pPr>
            <a:lvl9pPr marL="4406900" indent="-292100" fontAlgn="base">
              <a:spcBef>
                <a:spcPct val="50000"/>
              </a:spcBef>
              <a:spcAft>
                <a:spcPct val="0"/>
              </a:spcAft>
              <a:buClr>
                <a:srgbClr val="333399"/>
              </a:buClr>
              <a:buFont typeface="Wingdings" panose="05000000000000000000" pitchFamily="2" charset="2"/>
              <a:buChar char="§"/>
              <a:tabLst>
                <a:tab pos="444500" algn="l"/>
              </a:tabLst>
              <a:defRPr sz="2000">
                <a:solidFill>
                  <a:schemeClr val="tx1"/>
                </a:solidFill>
                <a:latin typeface="Arial" panose="020B0604020202020204" pitchFamily="34" charset="0"/>
              </a:defRPr>
            </a:lvl9pPr>
          </a:lstStyle>
          <a:p>
            <a:pPr fontAlgn="base">
              <a:lnSpc>
                <a:spcPct val="90000"/>
              </a:lnSpc>
              <a:spcAft>
                <a:spcPct val="0"/>
              </a:spcAft>
              <a:buFont typeface="Wingdings" panose="05000000000000000000" pitchFamily="2" charset="2"/>
              <a:buNone/>
            </a:pPr>
            <a:r>
              <a:rPr lang="de-CH" altLang="de-DE" sz="2400" b="1">
                <a:solidFill>
                  <a:srgbClr val="333399"/>
                </a:solidFill>
              </a:rPr>
              <a:t>The Precautionary Matrix</a:t>
            </a:r>
          </a:p>
          <a:p>
            <a:pPr fontAlgn="base">
              <a:lnSpc>
                <a:spcPct val="90000"/>
              </a:lnSpc>
              <a:spcAft>
                <a:spcPct val="0"/>
              </a:spcAft>
            </a:pPr>
            <a:r>
              <a:rPr lang="de-CH" altLang="de-DE">
                <a:solidFill>
                  <a:srgbClr val="000000"/>
                </a:solidFill>
              </a:rPr>
              <a:t>is a method for determining “nanospecific risk“ of synthetic nanomaterials and of their applications.</a:t>
            </a:r>
          </a:p>
          <a:p>
            <a:pPr fontAlgn="base">
              <a:lnSpc>
                <a:spcPct val="90000"/>
              </a:lnSpc>
              <a:spcAft>
                <a:spcPct val="0"/>
              </a:spcAft>
            </a:pPr>
            <a:r>
              <a:rPr lang="de-CH" altLang="de-DE">
                <a:solidFill>
                  <a:srgbClr val="000000"/>
                </a:solidFill>
              </a:rPr>
              <a:t>is a voluntary measure that can be taken into account within the framework of individual responsibility.</a:t>
            </a:r>
          </a:p>
          <a:p>
            <a:pPr fontAlgn="base">
              <a:lnSpc>
                <a:spcPct val="90000"/>
              </a:lnSpc>
              <a:spcAft>
                <a:spcPct val="0"/>
              </a:spcAft>
            </a:pPr>
            <a:endParaRPr lang="de-CH" altLang="de-DE">
              <a:solidFill>
                <a:srgbClr val="000000"/>
              </a:solidFill>
            </a:endParaRPr>
          </a:p>
        </p:txBody>
      </p:sp>
      <p:grpSp>
        <p:nvGrpSpPr>
          <p:cNvPr id="273411" name="Group 3"/>
          <p:cNvGrpSpPr>
            <a:grpSpLocks/>
          </p:cNvGrpSpPr>
          <p:nvPr/>
        </p:nvGrpSpPr>
        <p:grpSpPr bwMode="auto">
          <a:xfrm>
            <a:off x="6705944" y="2586039"/>
            <a:ext cx="4330132" cy="3913187"/>
            <a:chOff x="3422" y="2271"/>
            <a:chExt cx="2065" cy="1835"/>
          </a:xfrm>
        </p:grpSpPr>
        <p:sp>
          <p:nvSpPr>
            <p:cNvPr id="273412" name="Oval 4"/>
            <p:cNvSpPr>
              <a:spLocks noChangeArrowheads="1"/>
            </p:cNvSpPr>
            <p:nvPr/>
          </p:nvSpPr>
          <p:spPr bwMode="auto">
            <a:xfrm>
              <a:off x="3422" y="2298"/>
              <a:ext cx="1872" cy="1808"/>
            </a:xfrm>
            <a:prstGeom prst="ellipse">
              <a:avLst/>
            </a:prstGeom>
            <a:gradFill rotWithShape="1">
              <a:gsLst>
                <a:gs pos="0">
                  <a:schemeClr val="tx1"/>
                </a:gs>
                <a:gs pos="50000">
                  <a:srgbClr val="BBE0E3"/>
                </a:gs>
                <a:gs pos="100000">
                  <a:schemeClr val="tx1"/>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sz="2000">
                <a:solidFill>
                  <a:srgbClr val="000000"/>
                </a:solidFill>
              </a:endParaRPr>
            </a:p>
          </p:txBody>
        </p:sp>
        <p:sp>
          <p:nvSpPr>
            <p:cNvPr id="273413" name="Oval 5"/>
            <p:cNvSpPr>
              <a:spLocks noChangeArrowheads="1"/>
            </p:cNvSpPr>
            <p:nvPr/>
          </p:nvSpPr>
          <p:spPr bwMode="auto">
            <a:xfrm>
              <a:off x="3489" y="2363"/>
              <a:ext cx="1742" cy="168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sz="2000">
                <a:solidFill>
                  <a:srgbClr val="000000"/>
                </a:solidFill>
              </a:endParaRPr>
            </a:p>
          </p:txBody>
        </p:sp>
        <p:sp>
          <p:nvSpPr>
            <p:cNvPr id="273414" name="Rectangle 6"/>
            <p:cNvSpPr>
              <a:spLocks noChangeArrowheads="1"/>
            </p:cNvSpPr>
            <p:nvPr/>
          </p:nvSpPr>
          <p:spPr bwMode="auto">
            <a:xfrm>
              <a:off x="3431" y="2574"/>
              <a:ext cx="723" cy="1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CH" altLang="de-DE" sz="1400">
                  <a:solidFill>
                    <a:srgbClr val="0000FF"/>
                  </a:solidFill>
                  <a:latin typeface="Verdana" panose="020B0604030504040204" pitchFamily="34" charset="0"/>
                </a:rPr>
                <a:t>Waste disposal</a:t>
              </a:r>
            </a:p>
          </p:txBody>
        </p:sp>
        <p:sp>
          <p:nvSpPr>
            <p:cNvPr id="273415" name="Rectangle 7"/>
            <p:cNvSpPr>
              <a:spLocks noChangeArrowheads="1"/>
            </p:cNvSpPr>
            <p:nvPr/>
          </p:nvSpPr>
          <p:spPr bwMode="auto">
            <a:xfrm>
              <a:off x="4639" y="2271"/>
              <a:ext cx="658" cy="3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CH" altLang="de-DE" sz="1400">
                  <a:solidFill>
                    <a:srgbClr val="0000FF"/>
                  </a:solidFill>
                  <a:latin typeface="Verdana" panose="020B0604030504040204" pitchFamily="34" charset="0"/>
                </a:rPr>
                <a:t>Research</a:t>
              </a:r>
            </a:p>
            <a:p>
              <a:pPr algn="ctr" fontAlgn="base">
                <a:spcBef>
                  <a:spcPct val="0"/>
                </a:spcBef>
                <a:spcAft>
                  <a:spcPct val="0"/>
                </a:spcAft>
              </a:pPr>
              <a:r>
                <a:rPr lang="de-CH" altLang="de-DE" sz="1400">
                  <a:solidFill>
                    <a:srgbClr val="0000FF"/>
                  </a:solidFill>
                  <a:latin typeface="Verdana" panose="020B0604030504040204" pitchFamily="34" charset="0"/>
                </a:rPr>
                <a:t>and</a:t>
              </a:r>
            </a:p>
            <a:p>
              <a:pPr algn="ctr" fontAlgn="base">
                <a:spcBef>
                  <a:spcPct val="0"/>
                </a:spcBef>
                <a:spcAft>
                  <a:spcPct val="0"/>
                </a:spcAft>
              </a:pPr>
              <a:r>
                <a:rPr lang="de-CH" altLang="de-DE" sz="1400">
                  <a:solidFill>
                    <a:srgbClr val="0000FF"/>
                  </a:solidFill>
                  <a:latin typeface="Verdana" panose="020B0604030504040204" pitchFamily="34" charset="0"/>
                </a:rPr>
                <a:t>Development</a:t>
              </a:r>
            </a:p>
          </p:txBody>
        </p:sp>
        <p:sp>
          <p:nvSpPr>
            <p:cNvPr id="273416" name="Rectangle 8"/>
            <p:cNvSpPr>
              <a:spLocks noChangeArrowheads="1"/>
            </p:cNvSpPr>
            <p:nvPr/>
          </p:nvSpPr>
          <p:spPr bwMode="auto">
            <a:xfrm>
              <a:off x="4943" y="2852"/>
              <a:ext cx="544" cy="2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CH" altLang="de-DE" sz="1400">
                  <a:solidFill>
                    <a:srgbClr val="0000FF"/>
                  </a:solidFill>
                  <a:latin typeface="Verdana" panose="020B0604030504040204" pitchFamily="34" charset="0"/>
                </a:rPr>
                <a:t>Primary</a:t>
              </a:r>
              <a:br>
                <a:rPr lang="de-CH" altLang="de-DE" sz="1400">
                  <a:solidFill>
                    <a:srgbClr val="0000FF"/>
                  </a:solidFill>
                  <a:latin typeface="Verdana" panose="020B0604030504040204" pitchFamily="34" charset="0"/>
                </a:rPr>
              </a:br>
              <a:r>
                <a:rPr lang="de-CH" altLang="de-DE" sz="1400">
                  <a:solidFill>
                    <a:srgbClr val="0000FF"/>
                  </a:solidFill>
                  <a:latin typeface="Verdana" panose="020B0604030504040204" pitchFamily="34" charset="0"/>
                </a:rPr>
                <a:t>Production</a:t>
              </a:r>
            </a:p>
          </p:txBody>
        </p:sp>
        <p:sp>
          <p:nvSpPr>
            <p:cNvPr id="273417" name="Rectangle 9"/>
            <p:cNvSpPr>
              <a:spLocks noChangeArrowheads="1"/>
            </p:cNvSpPr>
            <p:nvPr/>
          </p:nvSpPr>
          <p:spPr bwMode="auto">
            <a:xfrm>
              <a:off x="4923" y="3324"/>
              <a:ext cx="544" cy="2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CH" altLang="de-DE" sz="1400">
                  <a:solidFill>
                    <a:srgbClr val="0000FF"/>
                  </a:solidFill>
                  <a:latin typeface="Verdana" panose="020B0604030504040204" pitchFamily="34" charset="0"/>
                </a:rPr>
                <a:t>Further</a:t>
              </a:r>
            </a:p>
            <a:p>
              <a:pPr algn="ctr" fontAlgn="base">
                <a:spcBef>
                  <a:spcPct val="0"/>
                </a:spcBef>
                <a:spcAft>
                  <a:spcPct val="0"/>
                </a:spcAft>
              </a:pPr>
              <a:r>
                <a:rPr lang="de-CH" altLang="de-DE" sz="1400">
                  <a:solidFill>
                    <a:srgbClr val="0000FF"/>
                  </a:solidFill>
                  <a:latin typeface="Verdana" panose="020B0604030504040204" pitchFamily="34" charset="0"/>
                </a:rPr>
                <a:t>Processing</a:t>
              </a:r>
            </a:p>
          </p:txBody>
        </p:sp>
        <p:sp>
          <p:nvSpPr>
            <p:cNvPr id="273418" name="Rectangle 10"/>
            <p:cNvSpPr>
              <a:spLocks noChangeArrowheads="1"/>
            </p:cNvSpPr>
            <p:nvPr/>
          </p:nvSpPr>
          <p:spPr bwMode="auto">
            <a:xfrm>
              <a:off x="3472" y="3711"/>
              <a:ext cx="331" cy="1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CH" altLang="de-DE" sz="1400">
                  <a:solidFill>
                    <a:srgbClr val="0000FF"/>
                  </a:solidFill>
                  <a:latin typeface="Verdana" panose="020B0604030504040204" pitchFamily="34" charset="0"/>
                </a:rPr>
                <a:t>Trade</a:t>
              </a:r>
            </a:p>
          </p:txBody>
        </p:sp>
      </p:grpSp>
      <p:sp>
        <p:nvSpPr>
          <p:cNvPr id="273419" name="Rectangle 11"/>
          <p:cNvSpPr>
            <a:spLocks noChangeArrowheads="1"/>
          </p:cNvSpPr>
          <p:nvPr/>
        </p:nvSpPr>
        <p:spPr bwMode="auto">
          <a:xfrm>
            <a:off x="9319313" y="6021388"/>
            <a:ext cx="974725"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CH" altLang="de-DE" sz="1400">
                <a:solidFill>
                  <a:srgbClr val="0000FF"/>
                </a:solidFill>
                <a:latin typeface="Verdana" panose="020B0604030504040204" pitchFamily="34" charset="0"/>
              </a:rPr>
              <a:t>Finishing</a:t>
            </a:r>
          </a:p>
        </p:txBody>
      </p:sp>
      <p:sp>
        <p:nvSpPr>
          <p:cNvPr id="273420" name="Rectangle 12"/>
          <p:cNvSpPr>
            <a:spLocks noChangeArrowheads="1"/>
          </p:cNvSpPr>
          <p:nvPr/>
        </p:nvSpPr>
        <p:spPr bwMode="auto">
          <a:xfrm>
            <a:off x="6468163" y="4845050"/>
            <a:ext cx="135731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de-CH" altLang="de-DE" sz="1400">
                <a:solidFill>
                  <a:srgbClr val="0000FF"/>
                </a:solidFill>
                <a:latin typeface="Verdana" panose="020B0604030504040204" pitchFamily="34" charset="0"/>
              </a:rPr>
              <a:t>Consumption</a:t>
            </a:r>
          </a:p>
        </p:txBody>
      </p:sp>
      <p:sp>
        <p:nvSpPr>
          <p:cNvPr id="273421" name="Text Box 13"/>
          <p:cNvSpPr txBox="1">
            <a:spLocks noChangeArrowheads="1"/>
          </p:cNvSpPr>
          <p:nvPr/>
        </p:nvSpPr>
        <p:spPr bwMode="auto">
          <a:xfrm>
            <a:off x="2095501" y="2981326"/>
            <a:ext cx="4332818" cy="33448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a:tabLst>
                <a:tab pos="444500" algn="l"/>
              </a:tabLst>
              <a:defRPr sz="2400">
                <a:solidFill>
                  <a:schemeClr val="tx1"/>
                </a:solidFill>
                <a:latin typeface="Arial" panose="020B0604020202020204" pitchFamily="34" charset="0"/>
              </a:defRPr>
            </a:lvl1pPr>
            <a:lvl2pPr marL="895350" indent="-352425">
              <a:tabLst>
                <a:tab pos="444500" algn="l"/>
              </a:tabLst>
              <a:defRPr sz="2400">
                <a:solidFill>
                  <a:schemeClr val="tx1"/>
                </a:solidFill>
                <a:latin typeface="Arial" panose="020B0604020202020204" pitchFamily="34" charset="0"/>
              </a:defRPr>
            </a:lvl2pPr>
            <a:lvl3pPr marL="1636713" indent="-381000">
              <a:tabLst>
                <a:tab pos="444500" algn="l"/>
              </a:tabLst>
              <a:defRPr sz="2400">
                <a:solidFill>
                  <a:schemeClr val="tx1"/>
                </a:solidFill>
                <a:latin typeface="Arial" panose="020B0604020202020204" pitchFamily="34" charset="0"/>
              </a:defRPr>
            </a:lvl3pPr>
            <a:lvl4pPr marL="2095500" indent="-279400">
              <a:tabLst>
                <a:tab pos="444500" algn="l"/>
              </a:tabLst>
              <a:defRPr sz="2400">
                <a:solidFill>
                  <a:schemeClr val="tx1"/>
                </a:solidFill>
                <a:latin typeface="Arial" panose="020B0604020202020204" pitchFamily="34" charset="0"/>
              </a:defRPr>
            </a:lvl4pPr>
            <a:lvl5pPr marL="2578100" indent="-292100">
              <a:tabLst>
                <a:tab pos="444500" algn="l"/>
              </a:tabLst>
              <a:defRPr sz="2400">
                <a:solidFill>
                  <a:schemeClr val="tx1"/>
                </a:solidFill>
                <a:latin typeface="Arial" panose="020B0604020202020204" pitchFamily="34" charset="0"/>
              </a:defRPr>
            </a:lvl5pPr>
            <a:lvl6pPr marL="3035300" indent="-292100" fontAlgn="base">
              <a:spcBef>
                <a:spcPct val="0"/>
              </a:spcBef>
              <a:spcAft>
                <a:spcPct val="0"/>
              </a:spcAft>
              <a:tabLst>
                <a:tab pos="444500" algn="l"/>
              </a:tabLst>
              <a:defRPr sz="2400">
                <a:solidFill>
                  <a:schemeClr val="tx1"/>
                </a:solidFill>
                <a:latin typeface="Arial" panose="020B0604020202020204" pitchFamily="34" charset="0"/>
              </a:defRPr>
            </a:lvl6pPr>
            <a:lvl7pPr marL="3492500" indent="-292100" fontAlgn="base">
              <a:spcBef>
                <a:spcPct val="0"/>
              </a:spcBef>
              <a:spcAft>
                <a:spcPct val="0"/>
              </a:spcAft>
              <a:tabLst>
                <a:tab pos="444500" algn="l"/>
              </a:tabLst>
              <a:defRPr sz="2400">
                <a:solidFill>
                  <a:schemeClr val="tx1"/>
                </a:solidFill>
                <a:latin typeface="Arial" panose="020B0604020202020204" pitchFamily="34" charset="0"/>
              </a:defRPr>
            </a:lvl7pPr>
            <a:lvl8pPr marL="3949700" indent="-292100" fontAlgn="base">
              <a:spcBef>
                <a:spcPct val="0"/>
              </a:spcBef>
              <a:spcAft>
                <a:spcPct val="0"/>
              </a:spcAft>
              <a:tabLst>
                <a:tab pos="444500" algn="l"/>
              </a:tabLst>
              <a:defRPr sz="2400">
                <a:solidFill>
                  <a:schemeClr val="tx1"/>
                </a:solidFill>
                <a:latin typeface="Arial" panose="020B0604020202020204" pitchFamily="34" charset="0"/>
              </a:defRPr>
            </a:lvl8pPr>
            <a:lvl9pPr marL="4406900" indent="-292100" fontAlgn="base">
              <a:spcBef>
                <a:spcPct val="0"/>
              </a:spcBef>
              <a:spcAft>
                <a:spcPct val="0"/>
              </a:spcAft>
              <a:tabLst>
                <a:tab pos="444500" algn="l"/>
              </a:tabLst>
              <a:defRPr sz="2400">
                <a:solidFill>
                  <a:schemeClr val="tx1"/>
                </a:solidFill>
                <a:latin typeface="Arial" panose="020B0604020202020204" pitchFamily="34" charset="0"/>
              </a:defRPr>
            </a:lvl9pPr>
          </a:lstStyle>
          <a:p>
            <a:pPr fontAlgn="base">
              <a:lnSpc>
                <a:spcPct val="90000"/>
              </a:lnSpc>
              <a:spcBef>
                <a:spcPct val="50000"/>
              </a:spcBef>
              <a:spcAft>
                <a:spcPct val="0"/>
              </a:spcAft>
              <a:buClr>
                <a:srgbClr val="333399"/>
              </a:buClr>
              <a:buFont typeface="Wingdings" panose="05000000000000000000" pitchFamily="2" charset="2"/>
              <a:buChar char="§"/>
            </a:pPr>
            <a:r>
              <a:rPr lang="de-CH" altLang="de-DE" sz="2000">
                <a:solidFill>
                  <a:srgbClr val="000000"/>
                </a:solidFill>
              </a:rPr>
              <a:t>allows a comprehensive </a:t>
            </a:r>
            <a:r>
              <a:rPr lang="de-CH" altLang="de-DE" sz="2000" smtClean="0">
                <a:solidFill>
                  <a:srgbClr val="000000"/>
                </a:solidFill>
              </a:rPr>
              <a:t>view </a:t>
            </a:r>
            <a:r>
              <a:rPr lang="de-CH" altLang="de-DE" sz="2000">
                <a:solidFill>
                  <a:srgbClr val="000000"/>
                </a:solidFill>
              </a:rPr>
              <a:t>of the nanospecific risks connected  to synthetic nanomaterials.</a:t>
            </a:r>
          </a:p>
          <a:p>
            <a:pPr fontAlgn="base">
              <a:lnSpc>
                <a:spcPct val="90000"/>
              </a:lnSpc>
              <a:spcBef>
                <a:spcPct val="50000"/>
              </a:spcBef>
              <a:spcAft>
                <a:spcPct val="0"/>
              </a:spcAft>
              <a:buClr>
                <a:srgbClr val="333399"/>
              </a:buClr>
              <a:buFont typeface="Wingdings" panose="05000000000000000000" pitchFamily="2" charset="2"/>
              <a:buChar char="§"/>
            </a:pPr>
            <a:r>
              <a:rPr lang="de-CH" altLang="de-DE" sz="2000">
                <a:solidFill>
                  <a:srgbClr val="000000"/>
                </a:solidFill>
              </a:rPr>
              <a:t>in its latest version 3.0 offers improved evaluation of material reactivity, </a:t>
            </a:r>
            <a:r>
              <a:rPr lang="de-CH" altLang="de-DE" sz="2000" smtClean="0">
                <a:solidFill>
                  <a:srgbClr val="000000"/>
                </a:solidFill>
              </a:rPr>
              <a:t>potentially missing data, as well as recommendations on further clarification.</a:t>
            </a:r>
            <a:endParaRPr lang="de-CH" altLang="de-DE" sz="2000">
              <a:solidFill>
                <a:srgbClr val="000000"/>
              </a:solidFill>
            </a:endParaRPr>
          </a:p>
          <a:p>
            <a:pPr fontAlgn="base">
              <a:lnSpc>
                <a:spcPct val="90000"/>
              </a:lnSpc>
              <a:spcBef>
                <a:spcPct val="50000"/>
              </a:spcBef>
              <a:spcAft>
                <a:spcPct val="0"/>
              </a:spcAft>
              <a:buClr>
                <a:srgbClr val="333399"/>
              </a:buClr>
              <a:buFont typeface="Wingdings" panose="05000000000000000000" pitchFamily="2" charset="2"/>
              <a:buChar char="§"/>
            </a:pPr>
            <a:r>
              <a:rPr lang="de-CH" altLang="de-DE" sz="2000" smtClean="0">
                <a:solidFill>
                  <a:srgbClr val="000000"/>
                </a:solidFill>
              </a:rPr>
              <a:t>is available online at www.infonano.ch</a:t>
            </a:r>
            <a:endParaRPr lang="en-US" altLang="de-DE" sz="2000">
              <a:solidFill>
                <a:srgbClr val="000000"/>
              </a:solidFill>
            </a:endParaRPr>
          </a:p>
        </p:txBody>
      </p:sp>
    </p:spTree>
    <p:extLst>
      <p:ext uri="{BB962C8B-B14F-4D97-AF65-F5344CB8AC3E}">
        <p14:creationId xmlns:p14="http://schemas.microsoft.com/office/powerpoint/2010/main" val="800627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Fußzeilenplatzhalter 3"/>
          <p:cNvSpPr>
            <a:spLocks noGrp="1"/>
          </p:cNvSpPr>
          <p:nvPr>
            <p:ph type="ftr" sz="quarter" idx="10"/>
          </p:nvPr>
        </p:nvSpPr>
        <p:spPr/>
        <p:txBody>
          <a:bodyPr/>
          <a:lstStyle/>
          <a:p>
            <a:r>
              <a:rPr lang="en-US" altLang="de-DE" smtClean="0">
                <a:solidFill>
                  <a:srgbClr val="000000"/>
                </a:solidFill>
              </a:rPr>
              <a:t>Swiss Action Plan on Nano Safety</a:t>
            </a:r>
            <a:endParaRPr lang="en-US" altLang="de-DE" dirty="0">
              <a:solidFill>
                <a:srgbClr val="000000"/>
              </a:solidFill>
            </a:endParaRPr>
          </a:p>
        </p:txBody>
      </p:sp>
      <p:sp>
        <p:nvSpPr>
          <p:cNvPr id="254978" name="Rectangle 2"/>
          <p:cNvSpPr>
            <a:spLocks noChangeArrowheads="1"/>
          </p:cNvSpPr>
          <p:nvPr/>
        </p:nvSpPr>
        <p:spPr bwMode="auto">
          <a:xfrm>
            <a:off x="5178426" y="3413125"/>
            <a:ext cx="2227263" cy="1530350"/>
          </a:xfrm>
          <a:prstGeom prst="rect">
            <a:avLst/>
          </a:prstGeom>
          <a:solidFill>
            <a:srgbClr val="BBE0E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CH" altLang="de-DE" b="1">
                <a:solidFill>
                  <a:srgbClr val="000000"/>
                </a:solidFill>
              </a:rPr>
              <a:t>V = f (X, Y, Z)</a:t>
            </a:r>
          </a:p>
        </p:txBody>
      </p:sp>
      <p:sp>
        <p:nvSpPr>
          <p:cNvPr id="254979" name="Rectangle 3"/>
          <p:cNvSpPr>
            <a:spLocks noGrp="1" noChangeArrowheads="1"/>
          </p:cNvSpPr>
          <p:nvPr>
            <p:ph type="title"/>
          </p:nvPr>
        </p:nvSpPr>
        <p:spPr bwMode="auto">
          <a:xfrm>
            <a:off x="2430464" y="923925"/>
            <a:ext cx="5267325" cy="80168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2925" indent="-542925">
              <a:tabLst>
                <a:tab pos="542925" algn="l"/>
              </a:tabLst>
            </a:pPr>
            <a:r>
              <a:rPr lang="de-CH" altLang="de-DE" sz="2000">
                <a:solidFill>
                  <a:schemeClr val="accent2"/>
                </a:solidFill>
              </a:rPr>
              <a:t>Rating Criteria</a:t>
            </a:r>
          </a:p>
        </p:txBody>
      </p:sp>
      <p:sp>
        <p:nvSpPr>
          <p:cNvPr id="254980" name="Rectangle 4"/>
          <p:cNvSpPr>
            <a:spLocks noChangeArrowheads="1"/>
          </p:cNvSpPr>
          <p:nvPr/>
        </p:nvSpPr>
        <p:spPr bwMode="auto">
          <a:xfrm>
            <a:off x="5187951" y="3422650"/>
            <a:ext cx="2227263" cy="1530350"/>
          </a:xfrm>
          <a:prstGeom prst="rect">
            <a:avLst/>
          </a:prstGeom>
          <a:solidFill>
            <a:srgbClr val="BBE0E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CH" altLang="de-DE" b="1" dirty="0">
                <a:solidFill>
                  <a:srgbClr val="000000"/>
                </a:solidFill>
              </a:rPr>
              <a:t>V = N </a:t>
            </a:r>
            <a:r>
              <a:rPr lang="de-CH" altLang="de-DE" b="1" baseline="30000" dirty="0">
                <a:solidFill>
                  <a:srgbClr val="000000"/>
                </a:solidFill>
              </a:rPr>
              <a:t>.</a:t>
            </a:r>
            <a:r>
              <a:rPr lang="de-CH" altLang="de-DE" b="1" dirty="0">
                <a:solidFill>
                  <a:srgbClr val="000000"/>
                </a:solidFill>
              </a:rPr>
              <a:t> (W </a:t>
            </a:r>
            <a:r>
              <a:rPr lang="de-CH" altLang="de-DE" b="1" baseline="30000" dirty="0">
                <a:solidFill>
                  <a:srgbClr val="000000"/>
                </a:solidFill>
              </a:rPr>
              <a:t>.</a:t>
            </a:r>
            <a:r>
              <a:rPr lang="de-CH" altLang="de-DE" b="1" dirty="0">
                <a:solidFill>
                  <a:srgbClr val="000000"/>
                </a:solidFill>
              </a:rPr>
              <a:t> E + S)</a:t>
            </a:r>
          </a:p>
        </p:txBody>
      </p:sp>
      <p:grpSp>
        <p:nvGrpSpPr>
          <p:cNvPr id="254981" name="Group 5"/>
          <p:cNvGrpSpPr>
            <a:grpSpLocks/>
          </p:cNvGrpSpPr>
          <p:nvPr/>
        </p:nvGrpSpPr>
        <p:grpSpPr bwMode="auto">
          <a:xfrm>
            <a:off x="5095875" y="4918075"/>
            <a:ext cx="2465388" cy="1309688"/>
            <a:chOff x="2209" y="2997"/>
            <a:chExt cx="1814" cy="882"/>
          </a:xfrm>
        </p:grpSpPr>
        <p:sp>
          <p:nvSpPr>
            <p:cNvPr id="254982" name="Rectangle 6"/>
            <p:cNvSpPr>
              <a:spLocks noChangeArrowheads="1"/>
            </p:cNvSpPr>
            <p:nvPr/>
          </p:nvSpPr>
          <p:spPr bwMode="auto">
            <a:xfrm>
              <a:off x="2209" y="3213"/>
              <a:ext cx="1814" cy="3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CH" altLang="de-DE" sz="1500" b="1">
                  <a:solidFill>
                    <a:srgbClr val="000000"/>
                  </a:solidFill>
                </a:rPr>
                <a:t>Potential human</a:t>
              </a:r>
            </a:p>
            <a:p>
              <a:pPr algn="ctr" fontAlgn="base">
                <a:spcBef>
                  <a:spcPct val="0"/>
                </a:spcBef>
                <a:spcAft>
                  <a:spcPct val="0"/>
                </a:spcAft>
              </a:pPr>
              <a:r>
                <a:rPr lang="de-CH" altLang="de-DE" sz="1500" b="1">
                  <a:solidFill>
                    <a:srgbClr val="000000"/>
                  </a:solidFill>
                </a:rPr>
                <a:t>exposition (E)</a:t>
              </a:r>
            </a:p>
          </p:txBody>
        </p:sp>
        <p:sp>
          <p:nvSpPr>
            <p:cNvPr id="254983" name="Line 7"/>
            <p:cNvSpPr>
              <a:spLocks noChangeShapeType="1"/>
            </p:cNvSpPr>
            <p:nvPr/>
          </p:nvSpPr>
          <p:spPr bwMode="auto">
            <a:xfrm rot="16200000">
              <a:off x="3014" y="3097"/>
              <a:ext cx="20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CH" sz="2000">
                <a:solidFill>
                  <a:srgbClr val="000000"/>
                </a:solidFill>
              </a:endParaRPr>
            </a:p>
          </p:txBody>
        </p:sp>
        <p:sp>
          <p:nvSpPr>
            <p:cNvPr id="254984" name="Rectangle 8"/>
            <p:cNvSpPr>
              <a:spLocks noChangeArrowheads="1"/>
            </p:cNvSpPr>
            <p:nvPr/>
          </p:nvSpPr>
          <p:spPr bwMode="auto">
            <a:xfrm>
              <a:off x="2209" y="3546"/>
              <a:ext cx="1814" cy="3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CH" altLang="de-DE" sz="1500" b="1">
                  <a:solidFill>
                    <a:srgbClr val="000000"/>
                  </a:solidFill>
                </a:rPr>
                <a:t>Potential environmental</a:t>
              </a:r>
            </a:p>
            <a:p>
              <a:pPr algn="ctr" fontAlgn="base">
                <a:spcBef>
                  <a:spcPct val="0"/>
                </a:spcBef>
                <a:spcAft>
                  <a:spcPct val="0"/>
                </a:spcAft>
              </a:pPr>
              <a:r>
                <a:rPr lang="de-CH" altLang="de-DE" sz="1500" b="1">
                  <a:solidFill>
                    <a:srgbClr val="000000"/>
                  </a:solidFill>
                </a:rPr>
                <a:t>exposition (E)</a:t>
              </a:r>
            </a:p>
          </p:txBody>
        </p:sp>
      </p:grpSp>
      <p:grpSp>
        <p:nvGrpSpPr>
          <p:cNvPr id="254985" name="Group 9"/>
          <p:cNvGrpSpPr>
            <a:grpSpLocks/>
          </p:cNvGrpSpPr>
          <p:nvPr/>
        </p:nvGrpSpPr>
        <p:grpSpPr bwMode="auto">
          <a:xfrm>
            <a:off x="5057775" y="1738313"/>
            <a:ext cx="2465388" cy="1657350"/>
            <a:chOff x="3456" y="1323"/>
            <a:chExt cx="1553" cy="1044"/>
          </a:xfrm>
        </p:grpSpPr>
        <p:sp>
          <p:nvSpPr>
            <p:cNvPr id="254986" name="Line 10"/>
            <p:cNvSpPr>
              <a:spLocks noChangeShapeType="1"/>
            </p:cNvSpPr>
            <p:nvPr/>
          </p:nvSpPr>
          <p:spPr bwMode="auto">
            <a:xfrm rot="5400000">
              <a:off x="4142" y="2274"/>
              <a:ext cx="187"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CH" sz="2000">
                <a:solidFill>
                  <a:srgbClr val="000000"/>
                </a:solidFill>
              </a:endParaRPr>
            </a:p>
          </p:txBody>
        </p:sp>
        <p:grpSp>
          <p:nvGrpSpPr>
            <p:cNvPr id="254987" name="Group 11"/>
            <p:cNvGrpSpPr>
              <a:grpSpLocks/>
            </p:cNvGrpSpPr>
            <p:nvPr/>
          </p:nvGrpSpPr>
          <p:grpSpPr bwMode="auto">
            <a:xfrm>
              <a:off x="3456" y="1323"/>
              <a:ext cx="1553" cy="848"/>
              <a:chOff x="3456" y="1323"/>
              <a:chExt cx="1553" cy="848"/>
            </a:xfrm>
          </p:grpSpPr>
          <p:sp>
            <p:nvSpPr>
              <p:cNvPr id="254988" name="Rectangle 12"/>
              <p:cNvSpPr>
                <a:spLocks noChangeArrowheads="1"/>
              </p:cNvSpPr>
              <p:nvPr/>
            </p:nvSpPr>
            <p:spPr bwMode="auto">
              <a:xfrm>
                <a:off x="3457" y="1323"/>
                <a:ext cx="1552" cy="3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CH" altLang="de-DE" sz="1500" b="1" smtClean="0">
                    <a:solidFill>
                      <a:srgbClr val="000000"/>
                    </a:solidFill>
                  </a:rPr>
                  <a:t>Basic parameters </a:t>
                </a:r>
                <a:r>
                  <a:rPr lang="de-CH" altLang="de-DE" sz="1500" b="1">
                    <a:solidFill>
                      <a:srgbClr val="000000"/>
                    </a:solidFill>
                  </a:rPr>
                  <a:t>(N,S)</a:t>
                </a:r>
              </a:p>
            </p:txBody>
          </p:sp>
          <p:sp>
            <p:nvSpPr>
              <p:cNvPr id="254989" name="Text Box 13"/>
              <p:cNvSpPr txBox="1">
                <a:spLocks noChangeArrowheads="1"/>
              </p:cNvSpPr>
              <p:nvPr/>
            </p:nvSpPr>
            <p:spPr bwMode="auto">
              <a:xfrm>
                <a:off x="3456" y="1634"/>
                <a:ext cx="1553" cy="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85725" indent="-85725">
                  <a:tabLst>
                    <a:tab pos="85725" algn="l"/>
                  </a:tabLst>
                  <a:defRPr sz="2400">
                    <a:solidFill>
                      <a:schemeClr val="tx1"/>
                    </a:solidFill>
                    <a:latin typeface="Arial" panose="020B0604020202020204" pitchFamily="34" charset="0"/>
                  </a:defRPr>
                </a:lvl1pPr>
                <a:lvl2pPr>
                  <a:tabLst>
                    <a:tab pos="85725" algn="l"/>
                  </a:tabLst>
                  <a:defRPr sz="2400">
                    <a:solidFill>
                      <a:schemeClr val="tx1"/>
                    </a:solidFill>
                    <a:latin typeface="Arial" panose="020B0604020202020204" pitchFamily="34" charset="0"/>
                  </a:defRPr>
                </a:lvl2pPr>
                <a:lvl3pPr>
                  <a:tabLst>
                    <a:tab pos="85725" algn="l"/>
                  </a:tabLst>
                  <a:defRPr sz="2400">
                    <a:solidFill>
                      <a:schemeClr val="tx1"/>
                    </a:solidFill>
                    <a:latin typeface="Arial" panose="020B0604020202020204" pitchFamily="34" charset="0"/>
                  </a:defRPr>
                </a:lvl3pPr>
                <a:lvl4pPr>
                  <a:tabLst>
                    <a:tab pos="85725" algn="l"/>
                  </a:tabLst>
                  <a:defRPr sz="2400">
                    <a:solidFill>
                      <a:schemeClr val="tx1"/>
                    </a:solidFill>
                    <a:latin typeface="Arial" panose="020B0604020202020204" pitchFamily="34" charset="0"/>
                  </a:defRPr>
                </a:lvl4pPr>
                <a:lvl5pPr>
                  <a:tabLst>
                    <a:tab pos="85725" algn="l"/>
                  </a:tabLst>
                  <a:defRPr sz="2400">
                    <a:solidFill>
                      <a:schemeClr val="tx1"/>
                    </a:solidFill>
                    <a:latin typeface="Arial" panose="020B0604020202020204" pitchFamily="34" charset="0"/>
                  </a:defRPr>
                </a:lvl5pPr>
                <a:lvl6pPr fontAlgn="base">
                  <a:spcBef>
                    <a:spcPct val="0"/>
                  </a:spcBef>
                  <a:spcAft>
                    <a:spcPct val="0"/>
                  </a:spcAft>
                  <a:tabLst>
                    <a:tab pos="85725" algn="l"/>
                  </a:tabLst>
                  <a:defRPr sz="2400">
                    <a:solidFill>
                      <a:schemeClr val="tx1"/>
                    </a:solidFill>
                    <a:latin typeface="Arial" panose="020B0604020202020204" pitchFamily="34" charset="0"/>
                  </a:defRPr>
                </a:lvl6pPr>
                <a:lvl7pPr fontAlgn="base">
                  <a:spcBef>
                    <a:spcPct val="0"/>
                  </a:spcBef>
                  <a:spcAft>
                    <a:spcPct val="0"/>
                  </a:spcAft>
                  <a:tabLst>
                    <a:tab pos="85725" algn="l"/>
                  </a:tabLst>
                  <a:defRPr sz="2400">
                    <a:solidFill>
                      <a:schemeClr val="tx1"/>
                    </a:solidFill>
                    <a:latin typeface="Arial" panose="020B0604020202020204" pitchFamily="34" charset="0"/>
                  </a:defRPr>
                </a:lvl7pPr>
                <a:lvl8pPr fontAlgn="base">
                  <a:spcBef>
                    <a:spcPct val="0"/>
                  </a:spcBef>
                  <a:spcAft>
                    <a:spcPct val="0"/>
                  </a:spcAft>
                  <a:tabLst>
                    <a:tab pos="85725" algn="l"/>
                  </a:tabLst>
                  <a:defRPr sz="2400">
                    <a:solidFill>
                      <a:schemeClr val="tx1"/>
                    </a:solidFill>
                    <a:latin typeface="Arial" panose="020B0604020202020204" pitchFamily="34" charset="0"/>
                  </a:defRPr>
                </a:lvl8pPr>
                <a:lvl9pPr fontAlgn="base">
                  <a:spcBef>
                    <a:spcPct val="0"/>
                  </a:spcBef>
                  <a:spcAft>
                    <a:spcPct val="0"/>
                  </a:spcAft>
                  <a:tabLst>
                    <a:tab pos="85725" algn="l"/>
                  </a:tabLst>
                  <a:defRPr sz="2400">
                    <a:solidFill>
                      <a:schemeClr val="tx1"/>
                    </a:solidFill>
                    <a:latin typeface="Arial" panose="020B0604020202020204" pitchFamily="34" charset="0"/>
                  </a:defRPr>
                </a:lvl9pPr>
              </a:lstStyle>
              <a:p>
                <a:pPr fontAlgn="base">
                  <a:spcBef>
                    <a:spcPct val="0"/>
                  </a:spcBef>
                  <a:spcAft>
                    <a:spcPct val="0"/>
                  </a:spcAft>
                  <a:buFontTx/>
                  <a:buChar char="-"/>
                </a:pPr>
                <a:r>
                  <a:rPr lang="de-CH" altLang="de-DE" sz="1300" dirty="0">
                    <a:solidFill>
                      <a:srgbClr val="000000"/>
                    </a:solidFill>
                    <a:latin typeface="Verdana" panose="020B0604030504040204" pitchFamily="34" charset="0"/>
                    <a:sym typeface="Wingdings" panose="05000000000000000000" pitchFamily="2" charset="2"/>
                  </a:rPr>
                  <a:t>Nano </a:t>
                </a:r>
                <a:r>
                  <a:rPr lang="de-CH" altLang="de-DE" sz="1300" dirty="0" err="1">
                    <a:solidFill>
                      <a:srgbClr val="000000"/>
                    </a:solidFill>
                    <a:latin typeface="Verdana" panose="020B0604030504040204" pitchFamily="34" charset="0"/>
                    <a:sym typeface="Wingdings" panose="05000000000000000000" pitchFamily="2" charset="2"/>
                  </a:rPr>
                  <a:t>yes</a:t>
                </a:r>
                <a:r>
                  <a:rPr lang="de-CH" altLang="de-DE" sz="1300" dirty="0">
                    <a:solidFill>
                      <a:srgbClr val="000000"/>
                    </a:solidFill>
                    <a:latin typeface="Verdana" panose="020B0604030504040204" pitchFamily="34" charset="0"/>
                    <a:sym typeface="Wingdings" panose="05000000000000000000" pitchFamily="2" charset="2"/>
                  </a:rPr>
                  <a:t> / </a:t>
                </a:r>
                <a:r>
                  <a:rPr lang="de-CH" altLang="de-DE" sz="1300" dirty="0" err="1">
                    <a:solidFill>
                      <a:srgbClr val="000000"/>
                    </a:solidFill>
                    <a:latin typeface="Verdana" panose="020B0604030504040204" pitchFamily="34" charset="0"/>
                    <a:sym typeface="Wingdings" panose="05000000000000000000" pitchFamily="2" charset="2"/>
                  </a:rPr>
                  <a:t>no</a:t>
                </a:r>
                <a:r>
                  <a:rPr lang="de-CH" altLang="de-DE" sz="1300" dirty="0">
                    <a:solidFill>
                      <a:srgbClr val="000000"/>
                    </a:solidFill>
                    <a:latin typeface="Verdana" panose="020B0604030504040204" pitchFamily="34" charset="0"/>
                    <a:sym typeface="Wingdings" panose="05000000000000000000" pitchFamily="2" charset="2"/>
                  </a:rPr>
                  <a:t> (N)</a:t>
                </a:r>
              </a:p>
              <a:p>
                <a:pPr fontAlgn="base">
                  <a:spcBef>
                    <a:spcPct val="0"/>
                  </a:spcBef>
                  <a:spcAft>
                    <a:spcPct val="0"/>
                  </a:spcAft>
                  <a:buFontTx/>
                  <a:buChar char="-"/>
                </a:pPr>
                <a:r>
                  <a:rPr lang="de-CH" altLang="de-DE" sz="1300" dirty="0">
                    <a:solidFill>
                      <a:srgbClr val="000000"/>
                    </a:solidFill>
                    <a:latin typeface="Verdana" panose="020B0604030504040204" pitchFamily="34" charset="0"/>
                    <a:sym typeface="Wingdings" panose="05000000000000000000" pitchFamily="2" charset="2"/>
                  </a:rPr>
                  <a:t>Independent </a:t>
                </a:r>
                <a:r>
                  <a:rPr lang="de-CH" altLang="de-DE" sz="1300" dirty="0" err="1">
                    <a:solidFill>
                      <a:srgbClr val="000000"/>
                    </a:solidFill>
                    <a:latin typeface="Verdana" panose="020B0604030504040204" pitchFamily="34" charset="0"/>
                    <a:sym typeface="Wingdings" panose="05000000000000000000" pitchFamily="2" charset="2"/>
                  </a:rPr>
                  <a:t>from</a:t>
                </a:r>
                <a:r>
                  <a:rPr lang="de-CH" altLang="de-DE" sz="1300" dirty="0">
                    <a:solidFill>
                      <a:srgbClr val="000000"/>
                    </a:solidFill>
                    <a:latin typeface="Verdana" panose="020B0604030504040204" pitchFamily="34" charset="0"/>
                    <a:sym typeface="Wingdings" panose="05000000000000000000" pitchFamily="2" charset="2"/>
                  </a:rPr>
                  <a:t> </a:t>
                </a:r>
                <a:br>
                  <a:rPr lang="de-CH" altLang="de-DE" sz="1300" dirty="0">
                    <a:solidFill>
                      <a:srgbClr val="000000"/>
                    </a:solidFill>
                    <a:latin typeface="Verdana" panose="020B0604030504040204" pitchFamily="34" charset="0"/>
                    <a:sym typeface="Wingdings" panose="05000000000000000000" pitchFamily="2" charset="2"/>
                  </a:rPr>
                </a:br>
                <a:r>
                  <a:rPr lang="de-CH" altLang="de-DE" sz="1300" dirty="0" err="1">
                    <a:solidFill>
                      <a:srgbClr val="000000"/>
                    </a:solidFill>
                    <a:latin typeface="Verdana" panose="020B0604030504040204" pitchFamily="34" charset="0"/>
                    <a:sym typeface="Wingdings" panose="05000000000000000000" pitchFamily="2" charset="2"/>
                  </a:rPr>
                  <a:t>other</a:t>
                </a:r>
                <a:r>
                  <a:rPr lang="de-CH" altLang="de-DE" sz="1300" dirty="0">
                    <a:solidFill>
                      <a:srgbClr val="000000"/>
                    </a:solidFill>
                    <a:latin typeface="Verdana" panose="020B0604030504040204" pitchFamily="34" charset="0"/>
                    <a:sym typeface="Wingdings" panose="05000000000000000000" pitchFamily="2" charset="2"/>
                  </a:rPr>
                  <a:t> </a:t>
                </a:r>
                <a:r>
                  <a:rPr lang="de-CH" altLang="de-DE" sz="1300" dirty="0" err="1">
                    <a:solidFill>
                      <a:srgbClr val="000000"/>
                    </a:solidFill>
                    <a:latin typeface="Verdana" panose="020B0604030504040204" pitchFamily="34" charset="0"/>
                    <a:sym typeface="Wingdings" panose="05000000000000000000" pitchFamily="2" charset="2"/>
                  </a:rPr>
                  <a:t>parameters</a:t>
                </a:r>
                <a:r>
                  <a:rPr lang="de-CH" altLang="de-DE" sz="1300" dirty="0">
                    <a:solidFill>
                      <a:srgbClr val="000000"/>
                    </a:solidFill>
                    <a:latin typeface="Verdana" panose="020B0604030504040204" pitchFamily="34" charset="0"/>
                    <a:sym typeface="Wingdings" panose="05000000000000000000" pitchFamily="2" charset="2"/>
                  </a:rPr>
                  <a:t>: </a:t>
                </a:r>
                <a:br>
                  <a:rPr lang="de-CH" altLang="de-DE" sz="1300" dirty="0">
                    <a:solidFill>
                      <a:srgbClr val="000000"/>
                    </a:solidFill>
                    <a:latin typeface="Verdana" panose="020B0604030504040204" pitchFamily="34" charset="0"/>
                    <a:sym typeface="Wingdings" panose="05000000000000000000" pitchFamily="2" charset="2"/>
                  </a:rPr>
                </a:br>
                <a:r>
                  <a:rPr lang="de-CH" altLang="de-DE" sz="1300" dirty="0" smtClean="0">
                    <a:solidFill>
                      <a:srgbClr val="000000"/>
                    </a:solidFill>
                    <a:latin typeface="Verdana" panose="020B0604030504040204" pitchFamily="34" charset="0"/>
                    <a:sym typeface="Wingdings" panose="05000000000000000000" pitchFamily="2" charset="2"/>
                  </a:rPr>
                  <a:t>lack </a:t>
                </a:r>
                <a:r>
                  <a:rPr lang="de-CH" altLang="de-DE" sz="1300" dirty="0" err="1">
                    <a:solidFill>
                      <a:srgbClr val="000000"/>
                    </a:solidFill>
                    <a:latin typeface="Verdana" panose="020B0604030504040204" pitchFamily="34" charset="0"/>
                    <a:sym typeface="Wingdings" panose="05000000000000000000" pitchFamily="2" charset="2"/>
                  </a:rPr>
                  <a:t>of</a:t>
                </a:r>
                <a:r>
                  <a:rPr lang="de-CH" altLang="de-DE" sz="1300" dirty="0">
                    <a:solidFill>
                      <a:srgbClr val="000000"/>
                    </a:solidFill>
                    <a:latin typeface="Verdana" panose="020B0604030504040204" pitchFamily="34" charset="0"/>
                    <a:sym typeface="Wingdings" panose="05000000000000000000" pitchFamily="2" charset="2"/>
                  </a:rPr>
                  <a:t> </a:t>
                </a:r>
                <a:r>
                  <a:rPr lang="de-CH" altLang="de-DE" sz="1300" dirty="0" err="1">
                    <a:solidFill>
                      <a:srgbClr val="000000"/>
                    </a:solidFill>
                    <a:latin typeface="Verdana" panose="020B0604030504040204" pitchFamily="34" charset="0"/>
                    <a:sym typeface="Wingdings" panose="05000000000000000000" pitchFamily="2" charset="2"/>
                  </a:rPr>
                  <a:t>knowledge</a:t>
                </a:r>
                <a:r>
                  <a:rPr lang="de-CH" altLang="de-DE" sz="1300" dirty="0">
                    <a:solidFill>
                      <a:srgbClr val="000000"/>
                    </a:solidFill>
                    <a:latin typeface="Verdana" panose="020B0604030504040204" pitchFamily="34" charset="0"/>
                    <a:sym typeface="Wingdings" panose="05000000000000000000" pitchFamily="2" charset="2"/>
                  </a:rPr>
                  <a:t> (S)</a:t>
                </a:r>
              </a:p>
            </p:txBody>
          </p:sp>
        </p:grpSp>
      </p:grpSp>
      <p:grpSp>
        <p:nvGrpSpPr>
          <p:cNvPr id="254990" name="Group 14"/>
          <p:cNvGrpSpPr>
            <a:grpSpLocks/>
          </p:cNvGrpSpPr>
          <p:nvPr/>
        </p:nvGrpSpPr>
        <p:grpSpPr bwMode="auto">
          <a:xfrm>
            <a:off x="2182813" y="3733801"/>
            <a:ext cx="2944812" cy="1012825"/>
            <a:chOff x="1555" y="2424"/>
            <a:chExt cx="2009" cy="638"/>
          </a:xfrm>
        </p:grpSpPr>
        <p:sp>
          <p:nvSpPr>
            <p:cNvPr id="254991" name="Line 15"/>
            <p:cNvSpPr>
              <a:spLocks noChangeShapeType="1"/>
            </p:cNvSpPr>
            <p:nvPr/>
          </p:nvSpPr>
          <p:spPr bwMode="auto">
            <a:xfrm>
              <a:off x="3359" y="2744"/>
              <a:ext cx="205"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CH" sz="2000">
                <a:solidFill>
                  <a:srgbClr val="000000"/>
                </a:solidFill>
              </a:endParaRPr>
            </a:p>
          </p:txBody>
        </p:sp>
        <p:grpSp>
          <p:nvGrpSpPr>
            <p:cNvPr id="254992" name="Group 16"/>
            <p:cNvGrpSpPr>
              <a:grpSpLocks/>
            </p:cNvGrpSpPr>
            <p:nvPr/>
          </p:nvGrpSpPr>
          <p:grpSpPr bwMode="auto">
            <a:xfrm>
              <a:off x="1555" y="2424"/>
              <a:ext cx="1683" cy="638"/>
              <a:chOff x="1555" y="2424"/>
              <a:chExt cx="1683" cy="638"/>
            </a:xfrm>
          </p:grpSpPr>
          <p:sp>
            <p:nvSpPr>
              <p:cNvPr id="254993" name="Rectangle 17"/>
              <p:cNvSpPr>
                <a:spLocks noChangeArrowheads="1"/>
              </p:cNvSpPr>
              <p:nvPr/>
            </p:nvSpPr>
            <p:spPr bwMode="auto">
              <a:xfrm>
                <a:off x="1556" y="2424"/>
                <a:ext cx="1682" cy="3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CH" altLang="de-DE" sz="1500" b="1">
                    <a:solidFill>
                      <a:srgbClr val="000000"/>
                    </a:solidFill>
                  </a:rPr>
                  <a:t>P</a:t>
                </a:r>
                <a:r>
                  <a:rPr lang="de-CH" altLang="de-DE" sz="1500" b="1" smtClean="0">
                    <a:solidFill>
                      <a:srgbClr val="000000"/>
                    </a:solidFill>
                  </a:rPr>
                  <a:t>otential </a:t>
                </a:r>
                <a:r>
                  <a:rPr lang="de-CH" altLang="de-DE" sz="1500" b="1">
                    <a:solidFill>
                      <a:srgbClr val="000000"/>
                    </a:solidFill>
                  </a:rPr>
                  <a:t>effect (W)</a:t>
                </a:r>
              </a:p>
            </p:txBody>
          </p:sp>
          <p:sp>
            <p:nvSpPr>
              <p:cNvPr id="254994" name="Text Box 18"/>
              <p:cNvSpPr txBox="1">
                <a:spLocks noChangeArrowheads="1"/>
              </p:cNvSpPr>
              <p:nvPr/>
            </p:nvSpPr>
            <p:spPr bwMode="auto">
              <a:xfrm>
                <a:off x="1555" y="2768"/>
                <a:ext cx="1682"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85725" indent="-85725">
                  <a:tabLst>
                    <a:tab pos="85725" algn="l"/>
                  </a:tabLst>
                  <a:defRPr sz="2400">
                    <a:solidFill>
                      <a:schemeClr val="tx1"/>
                    </a:solidFill>
                    <a:latin typeface="Arial" panose="020B0604020202020204" pitchFamily="34" charset="0"/>
                  </a:defRPr>
                </a:lvl1pPr>
                <a:lvl2pPr>
                  <a:tabLst>
                    <a:tab pos="85725" algn="l"/>
                  </a:tabLst>
                  <a:defRPr sz="2400">
                    <a:solidFill>
                      <a:schemeClr val="tx1"/>
                    </a:solidFill>
                    <a:latin typeface="Arial" panose="020B0604020202020204" pitchFamily="34" charset="0"/>
                  </a:defRPr>
                </a:lvl2pPr>
                <a:lvl3pPr>
                  <a:tabLst>
                    <a:tab pos="85725" algn="l"/>
                  </a:tabLst>
                  <a:defRPr sz="2400">
                    <a:solidFill>
                      <a:schemeClr val="tx1"/>
                    </a:solidFill>
                    <a:latin typeface="Arial" panose="020B0604020202020204" pitchFamily="34" charset="0"/>
                  </a:defRPr>
                </a:lvl3pPr>
                <a:lvl4pPr>
                  <a:tabLst>
                    <a:tab pos="85725" algn="l"/>
                  </a:tabLst>
                  <a:defRPr sz="2400">
                    <a:solidFill>
                      <a:schemeClr val="tx1"/>
                    </a:solidFill>
                    <a:latin typeface="Arial" panose="020B0604020202020204" pitchFamily="34" charset="0"/>
                  </a:defRPr>
                </a:lvl4pPr>
                <a:lvl5pPr>
                  <a:tabLst>
                    <a:tab pos="85725" algn="l"/>
                  </a:tabLst>
                  <a:defRPr sz="2400">
                    <a:solidFill>
                      <a:schemeClr val="tx1"/>
                    </a:solidFill>
                    <a:latin typeface="Arial" panose="020B0604020202020204" pitchFamily="34" charset="0"/>
                  </a:defRPr>
                </a:lvl5pPr>
                <a:lvl6pPr fontAlgn="base">
                  <a:spcBef>
                    <a:spcPct val="0"/>
                  </a:spcBef>
                  <a:spcAft>
                    <a:spcPct val="0"/>
                  </a:spcAft>
                  <a:tabLst>
                    <a:tab pos="85725" algn="l"/>
                  </a:tabLst>
                  <a:defRPr sz="2400">
                    <a:solidFill>
                      <a:schemeClr val="tx1"/>
                    </a:solidFill>
                    <a:latin typeface="Arial" panose="020B0604020202020204" pitchFamily="34" charset="0"/>
                  </a:defRPr>
                </a:lvl6pPr>
                <a:lvl7pPr fontAlgn="base">
                  <a:spcBef>
                    <a:spcPct val="0"/>
                  </a:spcBef>
                  <a:spcAft>
                    <a:spcPct val="0"/>
                  </a:spcAft>
                  <a:tabLst>
                    <a:tab pos="85725" algn="l"/>
                  </a:tabLst>
                  <a:defRPr sz="2400">
                    <a:solidFill>
                      <a:schemeClr val="tx1"/>
                    </a:solidFill>
                    <a:latin typeface="Arial" panose="020B0604020202020204" pitchFamily="34" charset="0"/>
                  </a:defRPr>
                </a:lvl7pPr>
                <a:lvl8pPr fontAlgn="base">
                  <a:spcBef>
                    <a:spcPct val="0"/>
                  </a:spcBef>
                  <a:spcAft>
                    <a:spcPct val="0"/>
                  </a:spcAft>
                  <a:tabLst>
                    <a:tab pos="85725" algn="l"/>
                  </a:tabLst>
                  <a:defRPr sz="2400">
                    <a:solidFill>
                      <a:schemeClr val="tx1"/>
                    </a:solidFill>
                    <a:latin typeface="Arial" panose="020B0604020202020204" pitchFamily="34" charset="0"/>
                  </a:defRPr>
                </a:lvl8pPr>
                <a:lvl9pPr fontAlgn="base">
                  <a:spcBef>
                    <a:spcPct val="0"/>
                  </a:spcBef>
                  <a:spcAft>
                    <a:spcPct val="0"/>
                  </a:spcAft>
                  <a:tabLst>
                    <a:tab pos="85725" algn="l"/>
                  </a:tabLst>
                  <a:defRPr sz="2400">
                    <a:solidFill>
                      <a:schemeClr val="tx1"/>
                    </a:solidFill>
                    <a:latin typeface="Arial" panose="020B0604020202020204" pitchFamily="34" charset="0"/>
                  </a:defRPr>
                </a:lvl9pPr>
              </a:lstStyle>
              <a:p>
                <a:pPr fontAlgn="base">
                  <a:spcBef>
                    <a:spcPct val="0"/>
                  </a:spcBef>
                  <a:spcAft>
                    <a:spcPct val="0"/>
                  </a:spcAft>
                  <a:buFontTx/>
                  <a:buChar char="-"/>
                </a:pPr>
                <a:r>
                  <a:rPr lang="de-CH" altLang="de-DE" sz="1300">
                    <a:solidFill>
                      <a:srgbClr val="000000"/>
                    </a:solidFill>
                    <a:latin typeface="Verdana" panose="020B0604030504040204" pitchFamily="34" charset="0"/>
                    <a:sym typeface="Wingdings" panose="05000000000000000000" pitchFamily="2" charset="2"/>
                  </a:rPr>
                  <a:t>material properties/ </a:t>
                </a:r>
                <a:br>
                  <a:rPr lang="de-CH" altLang="de-DE" sz="1300">
                    <a:solidFill>
                      <a:srgbClr val="000000"/>
                    </a:solidFill>
                    <a:latin typeface="Verdana" panose="020B0604030504040204" pitchFamily="34" charset="0"/>
                    <a:sym typeface="Wingdings" panose="05000000000000000000" pitchFamily="2" charset="2"/>
                  </a:rPr>
                </a:br>
                <a:r>
                  <a:rPr lang="de-CH" altLang="de-DE" sz="1300">
                    <a:solidFill>
                      <a:srgbClr val="000000"/>
                    </a:solidFill>
                    <a:latin typeface="Verdana" panose="020B0604030504040204" pitchFamily="34" charset="0"/>
                    <a:sym typeface="Wingdings" panose="05000000000000000000" pitchFamily="2" charset="2"/>
                  </a:rPr>
                  <a:t>effect</a:t>
                </a:r>
              </a:p>
            </p:txBody>
          </p:sp>
        </p:grpSp>
      </p:grpSp>
      <p:sp>
        <p:nvSpPr>
          <p:cNvPr id="254995" name="Text Box 19"/>
          <p:cNvSpPr txBox="1">
            <a:spLocks noGrp="1" noChangeArrowheads="1"/>
          </p:cNvSpPr>
          <p:nvPr>
            <p:ph type="body" idx="1"/>
          </p:nvPr>
        </p:nvSpPr>
        <p:spPr bwMode="auto">
          <a:xfrm>
            <a:off x="7842250" y="3227388"/>
            <a:ext cx="2825750" cy="24320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1C444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47675" indent="-447675">
              <a:lnSpc>
                <a:spcPct val="90000"/>
              </a:lnSpc>
              <a:buNone/>
              <a:tabLst>
                <a:tab pos="447675" algn="l"/>
              </a:tabLst>
            </a:pPr>
            <a:r>
              <a:rPr lang="de-CH" altLang="de-DE" sz="2400" b="1"/>
              <a:t>V = need for precaution</a:t>
            </a:r>
          </a:p>
          <a:p>
            <a:pPr marL="447675" indent="-447675">
              <a:lnSpc>
                <a:spcPct val="90000"/>
              </a:lnSpc>
              <a:buNone/>
              <a:tabLst>
                <a:tab pos="447675" algn="l"/>
              </a:tabLst>
            </a:pPr>
            <a:r>
              <a:rPr lang="de-CH" altLang="de-DE" sz="2400" b="1">
                <a:sym typeface="Symbol" panose="05050102010706020507" pitchFamily="18" charset="2"/>
              </a:rPr>
              <a:t> 	</a:t>
            </a:r>
            <a:r>
              <a:rPr lang="de-CH" altLang="de-DE" sz="1800"/>
              <a:t>the result is a number!</a:t>
            </a:r>
            <a:br>
              <a:rPr lang="de-CH" altLang="de-DE" sz="1800"/>
            </a:br>
            <a:r>
              <a:rPr lang="de-CH" altLang="de-DE" sz="1800"/>
              <a:t>Put it on a scale for comparison / analysis</a:t>
            </a:r>
          </a:p>
          <a:p>
            <a:pPr marL="447675" indent="-447675">
              <a:lnSpc>
                <a:spcPct val="90000"/>
              </a:lnSpc>
              <a:buNone/>
              <a:tabLst>
                <a:tab pos="447675" algn="l"/>
              </a:tabLst>
            </a:pPr>
            <a:endParaRPr lang="de-CH" altLang="de-DE" sz="1800"/>
          </a:p>
        </p:txBody>
      </p:sp>
    </p:spTree>
    <p:extLst>
      <p:ext uri="{BB962C8B-B14F-4D97-AF65-F5344CB8AC3E}">
        <p14:creationId xmlns:p14="http://schemas.microsoft.com/office/powerpoint/2010/main" val="2416458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4985"/>
                                        </p:tgtEl>
                                        <p:attrNameLst>
                                          <p:attrName>style.visibility</p:attrName>
                                        </p:attrNameLst>
                                      </p:cBhvr>
                                      <p:to>
                                        <p:strVal val="visible"/>
                                      </p:to>
                                    </p:set>
                                    <p:animEffect transition="in" filter="dissolve">
                                      <p:cBhvr>
                                        <p:cTn id="7" dur="500"/>
                                        <p:tgtEl>
                                          <p:spTgt spid="2549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4990"/>
                                        </p:tgtEl>
                                        <p:attrNameLst>
                                          <p:attrName>style.visibility</p:attrName>
                                        </p:attrNameLst>
                                      </p:cBhvr>
                                      <p:to>
                                        <p:strVal val="visible"/>
                                      </p:to>
                                    </p:set>
                                    <p:animEffect transition="in" filter="dissolve">
                                      <p:cBhvr>
                                        <p:cTn id="12" dur="500"/>
                                        <p:tgtEl>
                                          <p:spTgt spid="2549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4981"/>
                                        </p:tgtEl>
                                        <p:attrNameLst>
                                          <p:attrName>style.visibility</p:attrName>
                                        </p:attrNameLst>
                                      </p:cBhvr>
                                      <p:to>
                                        <p:strVal val="visible"/>
                                      </p:to>
                                    </p:set>
                                    <p:animEffect transition="in" filter="dissolve">
                                      <p:cBhvr>
                                        <p:cTn id="17" dur="500"/>
                                        <p:tgtEl>
                                          <p:spTgt spid="2549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4980"/>
                                        </p:tgtEl>
                                        <p:attrNameLst>
                                          <p:attrName>style.visibility</p:attrName>
                                        </p:attrNameLst>
                                      </p:cBhvr>
                                      <p:to>
                                        <p:strVal val="visible"/>
                                      </p:to>
                                    </p:set>
                                    <p:animEffect transition="in" filter="dissolve">
                                      <p:cBhvr>
                                        <p:cTn id="22" dur="500"/>
                                        <p:tgtEl>
                                          <p:spTgt spid="2549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4995">
                                            <p:txEl>
                                              <p:pRg st="0" end="0"/>
                                            </p:txEl>
                                          </p:spTgt>
                                        </p:tgtEl>
                                        <p:attrNameLst>
                                          <p:attrName>style.visibility</p:attrName>
                                        </p:attrNameLst>
                                      </p:cBhvr>
                                      <p:to>
                                        <p:strVal val="visible"/>
                                      </p:to>
                                    </p:set>
                                    <p:animEffect transition="in" filter="dissolve">
                                      <p:cBhvr>
                                        <p:cTn id="27" dur="500"/>
                                        <p:tgtEl>
                                          <p:spTgt spid="254995">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54995">
                                            <p:txEl>
                                              <p:pRg st="1" end="1"/>
                                            </p:txEl>
                                          </p:spTgt>
                                        </p:tgtEl>
                                        <p:attrNameLst>
                                          <p:attrName>style.visibility</p:attrName>
                                        </p:attrNameLst>
                                      </p:cBhvr>
                                      <p:to>
                                        <p:strVal val="visible"/>
                                      </p:to>
                                    </p:set>
                                    <p:animEffect transition="in" filter="dissolve">
                                      <p:cBhvr>
                                        <p:cTn id="30" dur="500"/>
                                        <p:tgtEl>
                                          <p:spTgt spid="25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ußzeilenplatzhalter 4"/>
          <p:cNvSpPr>
            <a:spLocks noGrp="1"/>
          </p:cNvSpPr>
          <p:nvPr>
            <p:ph type="ftr" sz="quarter" idx="10"/>
          </p:nvPr>
        </p:nvSpPr>
        <p:spPr/>
        <p:txBody>
          <a:bodyPr/>
          <a:lstStyle/>
          <a:p>
            <a:r>
              <a:rPr lang="en-US" altLang="de-DE" smtClean="0">
                <a:solidFill>
                  <a:srgbClr val="000000"/>
                </a:solidFill>
              </a:rPr>
              <a:t>Swiss Action Plan on Nano Safety</a:t>
            </a:r>
            <a:endParaRPr lang="en-US" altLang="de-DE">
              <a:solidFill>
                <a:srgbClr val="000000"/>
              </a:solidFill>
            </a:endParaRPr>
          </a:p>
        </p:txBody>
      </p:sp>
      <p:sp>
        <p:nvSpPr>
          <p:cNvPr id="267266" name="Rectangle 2"/>
          <p:cNvSpPr>
            <a:spLocks noGrp="1" noChangeArrowheads="1"/>
          </p:cNvSpPr>
          <p:nvPr>
            <p:ph type="title"/>
          </p:nvPr>
        </p:nvSpPr>
        <p:spPr bwMode="auto">
          <a:xfrm>
            <a:off x="2460625" y="1323975"/>
            <a:ext cx="4819650" cy="61118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47675" indent="-447675">
              <a:tabLst>
                <a:tab pos="447675" algn="l"/>
              </a:tabLst>
            </a:pPr>
            <a:r>
              <a:rPr lang="de-CH" altLang="de-DE" sz="2000">
                <a:solidFill>
                  <a:schemeClr val="accent2"/>
                </a:solidFill>
                <a:sym typeface="Wingdings" panose="05000000000000000000" pitchFamily="2" charset="2"/>
              </a:rPr>
              <a:t>Ranking</a:t>
            </a:r>
          </a:p>
        </p:txBody>
      </p:sp>
      <p:graphicFrame>
        <p:nvGraphicFramePr>
          <p:cNvPr id="267296" name="Group 32"/>
          <p:cNvGraphicFramePr>
            <a:graphicFrameLocks noGrp="1"/>
          </p:cNvGraphicFramePr>
          <p:nvPr>
            <p:ph sz="half" idx="2"/>
          </p:nvPr>
        </p:nvGraphicFramePr>
        <p:xfrm>
          <a:off x="2474913" y="2254251"/>
          <a:ext cx="7645400" cy="2838133"/>
        </p:xfrm>
        <a:graphic>
          <a:graphicData uri="http://schemas.openxmlformats.org/drawingml/2006/table">
            <a:tbl>
              <a:tblPr/>
              <a:tblGrid>
                <a:gridCol w="1690687"/>
                <a:gridCol w="1687513"/>
                <a:gridCol w="4267200"/>
              </a:tblGrid>
              <a:tr h="404813">
                <a:tc>
                  <a:txBody>
                    <a:bodyPr/>
                    <a:lstStyle>
                      <a:lvl1pPr>
                        <a:spcBef>
                          <a:spcPct val="50000"/>
                        </a:spcBef>
                        <a:buClr>
                          <a:srgbClr val="333399"/>
                        </a:buClr>
                        <a:buFont typeface="Wingdings" panose="05000000000000000000" pitchFamily="2" charset="2"/>
                        <a:defRPr>
                          <a:solidFill>
                            <a:schemeClr val="tx1"/>
                          </a:solidFill>
                          <a:latin typeface="Arial" panose="020B0604020202020204" pitchFamily="34" charset="0"/>
                        </a:defRPr>
                      </a:lvl1pPr>
                      <a:lvl2pPr marL="673100">
                        <a:spcBef>
                          <a:spcPct val="50000"/>
                        </a:spcBef>
                        <a:buClr>
                          <a:srgbClr val="333399"/>
                        </a:buClr>
                        <a:buFont typeface="Wingdings" panose="05000000000000000000" pitchFamily="2" charset="2"/>
                        <a:defRPr>
                          <a:solidFill>
                            <a:schemeClr val="tx1"/>
                          </a:solidFill>
                          <a:latin typeface="Arial" panose="020B0604020202020204" pitchFamily="34" charset="0"/>
                        </a:defRPr>
                      </a:lvl2pPr>
                      <a:lvl3pPr marL="1244600">
                        <a:spcBef>
                          <a:spcPct val="50000"/>
                        </a:spcBef>
                        <a:buClr>
                          <a:srgbClr val="333399"/>
                        </a:buClr>
                        <a:buFont typeface="Wingdings" panose="05000000000000000000" pitchFamily="2" charset="2"/>
                        <a:defRPr>
                          <a:solidFill>
                            <a:schemeClr val="tx1"/>
                          </a:solidFill>
                          <a:latin typeface="Arial" panose="020B0604020202020204" pitchFamily="34" charset="0"/>
                        </a:defRPr>
                      </a:lvl3pPr>
                      <a:lvl4pPr marL="1816100">
                        <a:spcBef>
                          <a:spcPct val="50000"/>
                        </a:spcBef>
                        <a:buClr>
                          <a:srgbClr val="333399"/>
                        </a:buClr>
                        <a:buFont typeface="Wingdings" panose="05000000000000000000" pitchFamily="2" charset="2"/>
                        <a:defRPr>
                          <a:solidFill>
                            <a:schemeClr val="tx1"/>
                          </a:solidFill>
                          <a:latin typeface="Arial" panose="020B0604020202020204" pitchFamily="34" charset="0"/>
                        </a:defRPr>
                      </a:lvl4pPr>
                      <a:lvl5pPr marL="2286000">
                        <a:spcBef>
                          <a:spcPct val="50000"/>
                        </a:spcBef>
                        <a:buClr>
                          <a:srgbClr val="333399"/>
                        </a:buClr>
                        <a:buFont typeface="Wingdings" panose="05000000000000000000" pitchFamily="2" charset="2"/>
                        <a:defRPr>
                          <a:solidFill>
                            <a:schemeClr val="tx1"/>
                          </a:solidFill>
                          <a:latin typeface="Arial" panose="020B0604020202020204" pitchFamily="34" charset="0"/>
                        </a:defRPr>
                      </a:lvl5pPr>
                      <a:lvl6pPr marL="27432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6pPr>
                      <a:lvl7pPr marL="32004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7pPr>
                      <a:lvl8pPr marL="36576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8pPr>
                      <a:lvl9pPr marL="41148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rgbClr val="333399"/>
                        </a:buClr>
                        <a:buSzTx/>
                        <a:buFont typeface="Wingdings" panose="05000000000000000000" pitchFamily="2" charset="2"/>
                        <a:buNone/>
                        <a:tabLst/>
                      </a:pPr>
                      <a:r>
                        <a:rPr kumimoji="0" lang="de-CH" altLang="de-DE" sz="1600" b="1" i="0" u="none" strike="noStrike" cap="none" normalizeH="0" baseline="0" smtClean="0">
                          <a:ln>
                            <a:noFill/>
                          </a:ln>
                          <a:solidFill>
                            <a:schemeClr val="tx1"/>
                          </a:solidFill>
                          <a:effectLst/>
                          <a:latin typeface="Arial" panose="020B0604020202020204" pitchFamily="34" charset="0"/>
                        </a:rPr>
                        <a:t>Points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buClr>
                          <a:srgbClr val="333399"/>
                        </a:buClr>
                        <a:buFont typeface="Wingdings" panose="05000000000000000000" pitchFamily="2" charset="2"/>
                        <a:defRPr>
                          <a:solidFill>
                            <a:schemeClr val="tx1"/>
                          </a:solidFill>
                          <a:latin typeface="Arial" panose="020B0604020202020204" pitchFamily="34" charset="0"/>
                        </a:defRPr>
                      </a:lvl1pPr>
                      <a:lvl2pPr marL="673100">
                        <a:spcBef>
                          <a:spcPct val="50000"/>
                        </a:spcBef>
                        <a:buClr>
                          <a:srgbClr val="333399"/>
                        </a:buClr>
                        <a:buFont typeface="Wingdings" panose="05000000000000000000" pitchFamily="2" charset="2"/>
                        <a:defRPr>
                          <a:solidFill>
                            <a:schemeClr val="tx1"/>
                          </a:solidFill>
                          <a:latin typeface="Arial" panose="020B0604020202020204" pitchFamily="34" charset="0"/>
                        </a:defRPr>
                      </a:lvl2pPr>
                      <a:lvl3pPr marL="1244600">
                        <a:spcBef>
                          <a:spcPct val="50000"/>
                        </a:spcBef>
                        <a:buClr>
                          <a:srgbClr val="333399"/>
                        </a:buClr>
                        <a:buFont typeface="Wingdings" panose="05000000000000000000" pitchFamily="2" charset="2"/>
                        <a:defRPr>
                          <a:solidFill>
                            <a:schemeClr val="tx1"/>
                          </a:solidFill>
                          <a:latin typeface="Arial" panose="020B0604020202020204" pitchFamily="34" charset="0"/>
                        </a:defRPr>
                      </a:lvl3pPr>
                      <a:lvl4pPr marL="1816100">
                        <a:spcBef>
                          <a:spcPct val="50000"/>
                        </a:spcBef>
                        <a:buClr>
                          <a:srgbClr val="333399"/>
                        </a:buClr>
                        <a:buFont typeface="Wingdings" panose="05000000000000000000" pitchFamily="2" charset="2"/>
                        <a:defRPr>
                          <a:solidFill>
                            <a:schemeClr val="tx1"/>
                          </a:solidFill>
                          <a:latin typeface="Arial" panose="020B0604020202020204" pitchFamily="34" charset="0"/>
                        </a:defRPr>
                      </a:lvl4pPr>
                      <a:lvl5pPr marL="2286000">
                        <a:spcBef>
                          <a:spcPct val="50000"/>
                        </a:spcBef>
                        <a:buClr>
                          <a:srgbClr val="333399"/>
                        </a:buClr>
                        <a:buFont typeface="Wingdings" panose="05000000000000000000" pitchFamily="2" charset="2"/>
                        <a:defRPr>
                          <a:solidFill>
                            <a:schemeClr val="tx1"/>
                          </a:solidFill>
                          <a:latin typeface="Arial" panose="020B0604020202020204" pitchFamily="34" charset="0"/>
                        </a:defRPr>
                      </a:lvl5pPr>
                      <a:lvl6pPr marL="27432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6pPr>
                      <a:lvl7pPr marL="32004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7pPr>
                      <a:lvl8pPr marL="36576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8pPr>
                      <a:lvl9pPr marL="41148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rgbClr val="333399"/>
                        </a:buClr>
                        <a:buSzTx/>
                        <a:buFont typeface="Wingdings" panose="05000000000000000000" pitchFamily="2" charset="2"/>
                        <a:buNone/>
                        <a:tabLst/>
                      </a:pPr>
                      <a:r>
                        <a:rPr kumimoji="0" lang="de-CH" altLang="de-DE" sz="1600" b="1" i="0" u="none" strike="noStrike" cap="none" normalizeH="0" baseline="0" smtClean="0">
                          <a:ln>
                            <a:noFill/>
                          </a:ln>
                          <a:solidFill>
                            <a:schemeClr val="tx1"/>
                          </a:solidFill>
                          <a:effectLst/>
                          <a:latin typeface="Arial" panose="020B0604020202020204" pitchFamily="34" charset="0"/>
                        </a:rPr>
                        <a:t>Ranking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buClr>
                          <a:srgbClr val="333399"/>
                        </a:buClr>
                        <a:buFont typeface="Wingdings" panose="05000000000000000000" pitchFamily="2" charset="2"/>
                        <a:defRPr>
                          <a:solidFill>
                            <a:schemeClr val="tx1"/>
                          </a:solidFill>
                          <a:latin typeface="Arial" panose="020B0604020202020204" pitchFamily="34" charset="0"/>
                        </a:defRPr>
                      </a:lvl1pPr>
                      <a:lvl2pPr marL="673100">
                        <a:spcBef>
                          <a:spcPct val="50000"/>
                        </a:spcBef>
                        <a:buClr>
                          <a:srgbClr val="333399"/>
                        </a:buClr>
                        <a:buFont typeface="Wingdings" panose="05000000000000000000" pitchFamily="2" charset="2"/>
                        <a:defRPr>
                          <a:solidFill>
                            <a:schemeClr val="tx1"/>
                          </a:solidFill>
                          <a:latin typeface="Arial" panose="020B0604020202020204" pitchFamily="34" charset="0"/>
                        </a:defRPr>
                      </a:lvl2pPr>
                      <a:lvl3pPr marL="1244600">
                        <a:spcBef>
                          <a:spcPct val="50000"/>
                        </a:spcBef>
                        <a:buClr>
                          <a:srgbClr val="333399"/>
                        </a:buClr>
                        <a:buFont typeface="Wingdings" panose="05000000000000000000" pitchFamily="2" charset="2"/>
                        <a:defRPr>
                          <a:solidFill>
                            <a:schemeClr val="tx1"/>
                          </a:solidFill>
                          <a:latin typeface="Arial" panose="020B0604020202020204" pitchFamily="34" charset="0"/>
                        </a:defRPr>
                      </a:lvl3pPr>
                      <a:lvl4pPr marL="1816100">
                        <a:spcBef>
                          <a:spcPct val="50000"/>
                        </a:spcBef>
                        <a:buClr>
                          <a:srgbClr val="333399"/>
                        </a:buClr>
                        <a:buFont typeface="Wingdings" panose="05000000000000000000" pitchFamily="2" charset="2"/>
                        <a:defRPr>
                          <a:solidFill>
                            <a:schemeClr val="tx1"/>
                          </a:solidFill>
                          <a:latin typeface="Arial" panose="020B0604020202020204" pitchFamily="34" charset="0"/>
                        </a:defRPr>
                      </a:lvl4pPr>
                      <a:lvl5pPr marL="2286000">
                        <a:spcBef>
                          <a:spcPct val="50000"/>
                        </a:spcBef>
                        <a:buClr>
                          <a:srgbClr val="333399"/>
                        </a:buClr>
                        <a:buFont typeface="Wingdings" panose="05000000000000000000" pitchFamily="2" charset="2"/>
                        <a:defRPr>
                          <a:solidFill>
                            <a:schemeClr val="tx1"/>
                          </a:solidFill>
                          <a:latin typeface="Arial" panose="020B0604020202020204" pitchFamily="34" charset="0"/>
                        </a:defRPr>
                      </a:lvl5pPr>
                      <a:lvl6pPr marL="27432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6pPr>
                      <a:lvl7pPr marL="32004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7pPr>
                      <a:lvl8pPr marL="36576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8pPr>
                      <a:lvl9pPr marL="41148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anose="05000000000000000000" pitchFamily="2" charset="2"/>
                        <a:buNone/>
                        <a:tabLst/>
                      </a:pPr>
                      <a:r>
                        <a:rPr kumimoji="0" lang="de-CH" altLang="de-DE" sz="1600" b="1" i="0" u="none" strike="noStrike" cap="none" normalizeH="0" baseline="0" smtClean="0">
                          <a:ln>
                            <a:noFill/>
                          </a:ln>
                          <a:solidFill>
                            <a:schemeClr val="tx1"/>
                          </a:solidFill>
                          <a:effectLst/>
                          <a:latin typeface="Arial" panose="020B0604020202020204" pitchFamily="34" charset="0"/>
                        </a:rPr>
                        <a:t>Significance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lvl1pPr>
                        <a:spcBef>
                          <a:spcPct val="50000"/>
                        </a:spcBef>
                        <a:buClr>
                          <a:srgbClr val="333399"/>
                        </a:buClr>
                        <a:buFont typeface="Wingdings" panose="05000000000000000000" pitchFamily="2" charset="2"/>
                        <a:defRPr>
                          <a:solidFill>
                            <a:schemeClr val="tx1"/>
                          </a:solidFill>
                          <a:latin typeface="Arial" panose="020B0604020202020204" pitchFamily="34" charset="0"/>
                        </a:defRPr>
                      </a:lvl1pPr>
                      <a:lvl2pPr marL="673100">
                        <a:spcBef>
                          <a:spcPct val="50000"/>
                        </a:spcBef>
                        <a:buClr>
                          <a:srgbClr val="333399"/>
                        </a:buClr>
                        <a:buFont typeface="Wingdings" panose="05000000000000000000" pitchFamily="2" charset="2"/>
                        <a:defRPr>
                          <a:solidFill>
                            <a:schemeClr val="tx1"/>
                          </a:solidFill>
                          <a:latin typeface="Arial" panose="020B0604020202020204" pitchFamily="34" charset="0"/>
                        </a:defRPr>
                      </a:lvl2pPr>
                      <a:lvl3pPr marL="1244600">
                        <a:spcBef>
                          <a:spcPct val="50000"/>
                        </a:spcBef>
                        <a:buClr>
                          <a:srgbClr val="333399"/>
                        </a:buClr>
                        <a:buFont typeface="Wingdings" panose="05000000000000000000" pitchFamily="2" charset="2"/>
                        <a:defRPr>
                          <a:solidFill>
                            <a:schemeClr val="tx1"/>
                          </a:solidFill>
                          <a:latin typeface="Arial" panose="020B0604020202020204" pitchFamily="34" charset="0"/>
                        </a:defRPr>
                      </a:lvl3pPr>
                      <a:lvl4pPr marL="1816100">
                        <a:spcBef>
                          <a:spcPct val="50000"/>
                        </a:spcBef>
                        <a:buClr>
                          <a:srgbClr val="333399"/>
                        </a:buClr>
                        <a:buFont typeface="Wingdings" panose="05000000000000000000" pitchFamily="2" charset="2"/>
                        <a:defRPr>
                          <a:solidFill>
                            <a:schemeClr val="tx1"/>
                          </a:solidFill>
                          <a:latin typeface="Arial" panose="020B0604020202020204" pitchFamily="34" charset="0"/>
                        </a:defRPr>
                      </a:lvl4pPr>
                      <a:lvl5pPr marL="2286000">
                        <a:spcBef>
                          <a:spcPct val="50000"/>
                        </a:spcBef>
                        <a:buClr>
                          <a:srgbClr val="333399"/>
                        </a:buClr>
                        <a:buFont typeface="Wingdings" panose="05000000000000000000" pitchFamily="2" charset="2"/>
                        <a:defRPr>
                          <a:solidFill>
                            <a:schemeClr val="tx1"/>
                          </a:solidFill>
                          <a:latin typeface="Arial" panose="020B0604020202020204" pitchFamily="34" charset="0"/>
                        </a:defRPr>
                      </a:lvl5pPr>
                      <a:lvl6pPr marL="27432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6pPr>
                      <a:lvl7pPr marL="32004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7pPr>
                      <a:lvl8pPr marL="36576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8pPr>
                      <a:lvl9pPr marL="41148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rgbClr val="333399"/>
                        </a:buClr>
                        <a:buSzTx/>
                        <a:buFont typeface="Wingdings" panose="05000000000000000000" pitchFamily="2" charset="2"/>
                        <a:buNone/>
                        <a:tabLst/>
                      </a:pPr>
                      <a:r>
                        <a:rPr kumimoji="0" lang="de-CH" altLang="de-DE" sz="1600" b="0" i="0" u="none" strike="noStrike" cap="none" normalizeH="0" baseline="0" smtClean="0">
                          <a:ln>
                            <a:noFill/>
                          </a:ln>
                          <a:solidFill>
                            <a:schemeClr val="tx1"/>
                          </a:solidFill>
                          <a:effectLst/>
                          <a:latin typeface="Arial" panose="020B0604020202020204" pitchFamily="34" charset="0"/>
                        </a:rPr>
                        <a:t>0 - 20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buClr>
                          <a:srgbClr val="333399"/>
                        </a:buClr>
                        <a:buFont typeface="Wingdings" panose="05000000000000000000" pitchFamily="2" charset="2"/>
                        <a:defRPr>
                          <a:solidFill>
                            <a:schemeClr val="tx1"/>
                          </a:solidFill>
                          <a:latin typeface="Arial" panose="020B0604020202020204" pitchFamily="34" charset="0"/>
                        </a:defRPr>
                      </a:lvl1pPr>
                      <a:lvl2pPr marL="673100">
                        <a:spcBef>
                          <a:spcPct val="50000"/>
                        </a:spcBef>
                        <a:buClr>
                          <a:srgbClr val="333399"/>
                        </a:buClr>
                        <a:buFont typeface="Wingdings" panose="05000000000000000000" pitchFamily="2" charset="2"/>
                        <a:defRPr>
                          <a:solidFill>
                            <a:schemeClr val="tx1"/>
                          </a:solidFill>
                          <a:latin typeface="Arial" panose="020B0604020202020204" pitchFamily="34" charset="0"/>
                        </a:defRPr>
                      </a:lvl2pPr>
                      <a:lvl3pPr marL="1244600">
                        <a:spcBef>
                          <a:spcPct val="50000"/>
                        </a:spcBef>
                        <a:buClr>
                          <a:srgbClr val="333399"/>
                        </a:buClr>
                        <a:buFont typeface="Wingdings" panose="05000000000000000000" pitchFamily="2" charset="2"/>
                        <a:defRPr>
                          <a:solidFill>
                            <a:schemeClr val="tx1"/>
                          </a:solidFill>
                          <a:latin typeface="Arial" panose="020B0604020202020204" pitchFamily="34" charset="0"/>
                        </a:defRPr>
                      </a:lvl3pPr>
                      <a:lvl4pPr marL="1816100">
                        <a:spcBef>
                          <a:spcPct val="50000"/>
                        </a:spcBef>
                        <a:buClr>
                          <a:srgbClr val="333399"/>
                        </a:buClr>
                        <a:buFont typeface="Wingdings" panose="05000000000000000000" pitchFamily="2" charset="2"/>
                        <a:defRPr>
                          <a:solidFill>
                            <a:schemeClr val="tx1"/>
                          </a:solidFill>
                          <a:latin typeface="Arial" panose="020B0604020202020204" pitchFamily="34" charset="0"/>
                        </a:defRPr>
                      </a:lvl4pPr>
                      <a:lvl5pPr marL="2286000">
                        <a:spcBef>
                          <a:spcPct val="50000"/>
                        </a:spcBef>
                        <a:buClr>
                          <a:srgbClr val="333399"/>
                        </a:buClr>
                        <a:buFont typeface="Wingdings" panose="05000000000000000000" pitchFamily="2" charset="2"/>
                        <a:defRPr>
                          <a:solidFill>
                            <a:schemeClr val="tx1"/>
                          </a:solidFill>
                          <a:latin typeface="Arial" panose="020B0604020202020204" pitchFamily="34" charset="0"/>
                        </a:defRPr>
                      </a:lvl5pPr>
                      <a:lvl6pPr marL="27432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6pPr>
                      <a:lvl7pPr marL="32004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7pPr>
                      <a:lvl8pPr marL="36576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8pPr>
                      <a:lvl9pPr marL="41148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rgbClr val="333399"/>
                        </a:buClr>
                        <a:buSzTx/>
                        <a:buFont typeface="Wingdings" panose="05000000000000000000" pitchFamily="2" charset="2"/>
                        <a:buNone/>
                        <a:tabLst/>
                      </a:pPr>
                      <a:r>
                        <a:rPr kumimoji="0" lang="de-CH" altLang="de-DE" sz="1600" b="0" i="0" u="none" strike="noStrike" cap="none" normalizeH="0" baseline="0" smtClean="0">
                          <a:ln>
                            <a:noFill/>
                          </a:ln>
                          <a:solidFill>
                            <a:schemeClr val="tx1"/>
                          </a:solidFill>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buClr>
                          <a:srgbClr val="333399"/>
                        </a:buClr>
                        <a:buFont typeface="Wingdings" panose="05000000000000000000" pitchFamily="2" charset="2"/>
                        <a:defRPr>
                          <a:solidFill>
                            <a:schemeClr val="tx1"/>
                          </a:solidFill>
                          <a:latin typeface="Arial" panose="020B0604020202020204" pitchFamily="34" charset="0"/>
                        </a:defRPr>
                      </a:lvl1pPr>
                      <a:lvl2pPr marL="673100">
                        <a:spcBef>
                          <a:spcPct val="50000"/>
                        </a:spcBef>
                        <a:buClr>
                          <a:srgbClr val="333399"/>
                        </a:buClr>
                        <a:buFont typeface="Wingdings" panose="05000000000000000000" pitchFamily="2" charset="2"/>
                        <a:defRPr>
                          <a:solidFill>
                            <a:schemeClr val="tx1"/>
                          </a:solidFill>
                          <a:latin typeface="Arial" panose="020B0604020202020204" pitchFamily="34" charset="0"/>
                        </a:defRPr>
                      </a:lvl2pPr>
                      <a:lvl3pPr marL="1244600">
                        <a:spcBef>
                          <a:spcPct val="50000"/>
                        </a:spcBef>
                        <a:buClr>
                          <a:srgbClr val="333399"/>
                        </a:buClr>
                        <a:buFont typeface="Wingdings" panose="05000000000000000000" pitchFamily="2" charset="2"/>
                        <a:defRPr>
                          <a:solidFill>
                            <a:schemeClr val="tx1"/>
                          </a:solidFill>
                          <a:latin typeface="Arial" panose="020B0604020202020204" pitchFamily="34" charset="0"/>
                        </a:defRPr>
                      </a:lvl3pPr>
                      <a:lvl4pPr marL="1816100">
                        <a:spcBef>
                          <a:spcPct val="50000"/>
                        </a:spcBef>
                        <a:buClr>
                          <a:srgbClr val="333399"/>
                        </a:buClr>
                        <a:buFont typeface="Wingdings" panose="05000000000000000000" pitchFamily="2" charset="2"/>
                        <a:defRPr>
                          <a:solidFill>
                            <a:schemeClr val="tx1"/>
                          </a:solidFill>
                          <a:latin typeface="Arial" panose="020B0604020202020204" pitchFamily="34" charset="0"/>
                        </a:defRPr>
                      </a:lvl4pPr>
                      <a:lvl5pPr marL="2286000">
                        <a:spcBef>
                          <a:spcPct val="50000"/>
                        </a:spcBef>
                        <a:buClr>
                          <a:srgbClr val="333399"/>
                        </a:buClr>
                        <a:buFont typeface="Wingdings" panose="05000000000000000000" pitchFamily="2" charset="2"/>
                        <a:defRPr>
                          <a:solidFill>
                            <a:schemeClr val="tx1"/>
                          </a:solidFill>
                          <a:latin typeface="Arial" panose="020B0604020202020204" pitchFamily="34" charset="0"/>
                        </a:defRPr>
                      </a:lvl5pPr>
                      <a:lvl6pPr marL="27432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6pPr>
                      <a:lvl7pPr marL="32004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7pPr>
                      <a:lvl8pPr marL="36576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8pPr>
                      <a:lvl9pPr marL="41148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altLang="de-DE" sz="1400" b="0" i="0" u="none" strike="noStrike" cap="none" normalizeH="0" baseline="0" smtClean="0">
                          <a:ln>
                            <a:noFill/>
                          </a:ln>
                          <a:solidFill>
                            <a:schemeClr val="tx1"/>
                          </a:solidFill>
                          <a:effectLst/>
                          <a:latin typeface="Arial" panose="020B0604020202020204" pitchFamily="34" charset="0"/>
                        </a:rPr>
                        <a:t>The nano specific risk can be ranked as minor, even without the presence of further risk investigations.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1800">
                <a:tc>
                  <a:txBody>
                    <a:bodyPr/>
                    <a:lstStyle>
                      <a:lvl1pPr>
                        <a:spcBef>
                          <a:spcPct val="50000"/>
                        </a:spcBef>
                        <a:buClr>
                          <a:srgbClr val="333399"/>
                        </a:buClr>
                        <a:buFont typeface="Wingdings" panose="05000000000000000000" pitchFamily="2" charset="2"/>
                        <a:defRPr>
                          <a:solidFill>
                            <a:schemeClr val="tx1"/>
                          </a:solidFill>
                          <a:latin typeface="Arial" panose="020B0604020202020204" pitchFamily="34" charset="0"/>
                        </a:defRPr>
                      </a:lvl1pPr>
                      <a:lvl2pPr marL="673100">
                        <a:spcBef>
                          <a:spcPct val="50000"/>
                        </a:spcBef>
                        <a:buClr>
                          <a:srgbClr val="333399"/>
                        </a:buClr>
                        <a:buFont typeface="Wingdings" panose="05000000000000000000" pitchFamily="2" charset="2"/>
                        <a:defRPr>
                          <a:solidFill>
                            <a:schemeClr val="tx1"/>
                          </a:solidFill>
                          <a:latin typeface="Arial" panose="020B0604020202020204" pitchFamily="34" charset="0"/>
                        </a:defRPr>
                      </a:lvl2pPr>
                      <a:lvl3pPr marL="1244600">
                        <a:spcBef>
                          <a:spcPct val="50000"/>
                        </a:spcBef>
                        <a:buClr>
                          <a:srgbClr val="333399"/>
                        </a:buClr>
                        <a:buFont typeface="Wingdings" panose="05000000000000000000" pitchFamily="2" charset="2"/>
                        <a:defRPr>
                          <a:solidFill>
                            <a:schemeClr val="tx1"/>
                          </a:solidFill>
                          <a:latin typeface="Arial" panose="020B0604020202020204" pitchFamily="34" charset="0"/>
                        </a:defRPr>
                      </a:lvl3pPr>
                      <a:lvl4pPr marL="1816100">
                        <a:spcBef>
                          <a:spcPct val="50000"/>
                        </a:spcBef>
                        <a:buClr>
                          <a:srgbClr val="333399"/>
                        </a:buClr>
                        <a:buFont typeface="Wingdings" panose="05000000000000000000" pitchFamily="2" charset="2"/>
                        <a:defRPr>
                          <a:solidFill>
                            <a:schemeClr val="tx1"/>
                          </a:solidFill>
                          <a:latin typeface="Arial" panose="020B0604020202020204" pitchFamily="34" charset="0"/>
                        </a:defRPr>
                      </a:lvl4pPr>
                      <a:lvl5pPr marL="2286000">
                        <a:spcBef>
                          <a:spcPct val="50000"/>
                        </a:spcBef>
                        <a:buClr>
                          <a:srgbClr val="333399"/>
                        </a:buClr>
                        <a:buFont typeface="Wingdings" panose="05000000000000000000" pitchFamily="2" charset="2"/>
                        <a:defRPr>
                          <a:solidFill>
                            <a:schemeClr val="tx1"/>
                          </a:solidFill>
                          <a:latin typeface="Arial" panose="020B0604020202020204" pitchFamily="34" charset="0"/>
                        </a:defRPr>
                      </a:lvl5pPr>
                      <a:lvl6pPr marL="27432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6pPr>
                      <a:lvl7pPr marL="32004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7pPr>
                      <a:lvl8pPr marL="36576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8pPr>
                      <a:lvl9pPr marL="41148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rgbClr val="333399"/>
                        </a:buClr>
                        <a:buSzTx/>
                        <a:buFont typeface="Wingdings" panose="05000000000000000000" pitchFamily="2" charset="2"/>
                        <a:buNone/>
                        <a:tabLst/>
                      </a:pPr>
                      <a:r>
                        <a:rPr kumimoji="0" lang="de-CH" altLang="de-DE" sz="1600" b="0" i="0" u="none" strike="noStrike" cap="none" normalizeH="0" baseline="0" smtClean="0">
                          <a:ln>
                            <a:noFill/>
                          </a:ln>
                          <a:solidFill>
                            <a:schemeClr val="tx1"/>
                          </a:solidFill>
                          <a:effectLst/>
                          <a:latin typeface="Arial" panose="020B0604020202020204" pitchFamily="34" charset="0"/>
                        </a:rPr>
                        <a:t>&gt;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buClr>
                          <a:srgbClr val="333399"/>
                        </a:buClr>
                        <a:buFont typeface="Wingdings" panose="05000000000000000000" pitchFamily="2" charset="2"/>
                        <a:defRPr>
                          <a:solidFill>
                            <a:schemeClr val="tx1"/>
                          </a:solidFill>
                          <a:latin typeface="Arial" panose="020B0604020202020204" pitchFamily="34" charset="0"/>
                        </a:defRPr>
                      </a:lvl1pPr>
                      <a:lvl2pPr marL="673100">
                        <a:spcBef>
                          <a:spcPct val="50000"/>
                        </a:spcBef>
                        <a:buClr>
                          <a:srgbClr val="333399"/>
                        </a:buClr>
                        <a:buFont typeface="Wingdings" panose="05000000000000000000" pitchFamily="2" charset="2"/>
                        <a:defRPr>
                          <a:solidFill>
                            <a:schemeClr val="tx1"/>
                          </a:solidFill>
                          <a:latin typeface="Arial" panose="020B0604020202020204" pitchFamily="34" charset="0"/>
                        </a:defRPr>
                      </a:lvl2pPr>
                      <a:lvl3pPr marL="1244600">
                        <a:spcBef>
                          <a:spcPct val="50000"/>
                        </a:spcBef>
                        <a:buClr>
                          <a:srgbClr val="333399"/>
                        </a:buClr>
                        <a:buFont typeface="Wingdings" panose="05000000000000000000" pitchFamily="2" charset="2"/>
                        <a:defRPr>
                          <a:solidFill>
                            <a:schemeClr val="tx1"/>
                          </a:solidFill>
                          <a:latin typeface="Arial" panose="020B0604020202020204" pitchFamily="34" charset="0"/>
                        </a:defRPr>
                      </a:lvl3pPr>
                      <a:lvl4pPr marL="1816100">
                        <a:spcBef>
                          <a:spcPct val="50000"/>
                        </a:spcBef>
                        <a:buClr>
                          <a:srgbClr val="333399"/>
                        </a:buClr>
                        <a:buFont typeface="Wingdings" panose="05000000000000000000" pitchFamily="2" charset="2"/>
                        <a:defRPr>
                          <a:solidFill>
                            <a:schemeClr val="tx1"/>
                          </a:solidFill>
                          <a:latin typeface="Arial" panose="020B0604020202020204" pitchFamily="34" charset="0"/>
                        </a:defRPr>
                      </a:lvl4pPr>
                      <a:lvl5pPr marL="2286000">
                        <a:spcBef>
                          <a:spcPct val="50000"/>
                        </a:spcBef>
                        <a:buClr>
                          <a:srgbClr val="333399"/>
                        </a:buClr>
                        <a:buFont typeface="Wingdings" panose="05000000000000000000" pitchFamily="2" charset="2"/>
                        <a:defRPr>
                          <a:solidFill>
                            <a:schemeClr val="tx1"/>
                          </a:solidFill>
                          <a:latin typeface="Arial" panose="020B0604020202020204" pitchFamily="34" charset="0"/>
                        </a:defRPr>
                      </a:lvl5pPr>
                      <a:lvl6pPr marL="27432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6pPr>
                      <a:lvl7pPr marL="32004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7pPr>
                      <a:lvl8pPr marL="36576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8pPr>
                      <a:lvl9pPr marL="41148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
                          <a:srgbClr val="333399"/>
                        </a:buClr>
                        <a:buSzTx/>
                        <a:buFont typeface="Wingdings" panose="05000000000000000000" pitchFamily="2" charset="2"/>
                        <a:buNone/>
                        <a:tabLst/>
                      </a:pPr>
                      <a:r>
                        <a:rPr kumimoji="0" lang="de-CH" altLang="de-DE" sz="1600" b="0" i="0" u="none" strike="noStrike" cap="none" normalizeH="0" baseline="0" smtClean="0">
                          <a:ln>
                            <a:noFill/>
                          </a:ln>
                          <a:solidFill>
                            <a:schemeClr val="tx1"/>
                          </a:solidFill>
                          <a:effectLst/>
                          <a:latin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buClr>
                          <a:srgbClr val="333399"/>
                        </a:buClr>
                        <a:buFont typeface="Wingdings" panose="05000000000000000000" pitchFamily="2" charset="2"/>
                        <a:defRPr>
                          <a:solidFill>
                            <a:schemeClr val="tx1"/>
                          </a:solidFill>
                          <a:latin typeface="Arial" panose="020B0604020202020204" pitchFamily="34" charset="0"/>
                        </a:defRPr>
                      </a:lvl1pPr>
                      <a:lvl2pPr marL="673100">
                        <a:spcBef>
                          <a:spcPct val="50000"/>
                        </a:spcBef>
                        <a:buClr>
                          <a:srgbClr val="333399"/>
                        </a:buClr>
                        <a:buFont typeface="Wingdings" panose="05000000000000000000" pitchFamily="2" charset="2"/>
                        <a:defRPr>
                          <a:solidFill>
                            <a:schemeClr val="tx1"/>
                          </a:solidFill>
                          <a:latin typeface="Arial" panose="020B0604020202020204" pitchFamily="34" charset="0"/>
                        </a:defRPr>
                      </a:lvl2pPr>
                      <a:lvl3pPr marL="1244600">
                        <a:spcBef>
                          <a:spcPct val="50000"/>
                        </a:spcBef>
                        <a:buClr>
                          <a:srgbClr val="333399"/>
                        </a:buClr>
                        <a:buFont typeface="Wingdings" panose="05000000000000000000" pitchFamily="2" charset="2"/>
                        <a:defRPr>
                          <a:solidFill>
                            <a:schemeClr val="tx1"/>
                          </a:solidFill>
                          <a:latin typeface="Arial" panose="020B0604020202020204" pitchFamily="34" charset="0"/>
                        </a:defRPr>
                      </a:lvl3pPr>
                      <a:lvl4pPr marL="1816100">
                        <a:spcBef>
                          <a:spcPct val="50000"/>
                        </a:spcBef>
                        <a:buClr>
                          <a:srgbClr val="333399"/>
                        </a:buClr>
                        <a:buFont typeface="Wingdings" panose="05000000000000000000" pitchFamily="2" charset="2"/>
                        <a:defRPr>
                          <a:solidFill>
                            <a:schemeClr val="tx1"/>
                          </a:solidFill>
                          <a:latin typeface="Arial" panose="020B0604020202020204" pitchFamily="34" charset="0"/>
                        </a:defRPr>
                      </a:lvl4pPr>
                      <a:lvl5pPr marL="2286000">
                        <a:spcBef>
                          <a:spcPct val="50000"/>
                        </a:spcBef>
                        <a:buClr>
                          <a:srgbClr val="333399"/>
                        </a:buClr>
                        <a:buFont typeface="Wingdings" panose="05000000000000000000" pitchFamily="2" charset="2"/>
                        <a:defRPr>
                          <a:solidFill>
                            <a:schemeClr val="tx1"/>
                          </a:solidFill>
                          <a:latin typeface="Arial" panose="020B0604020202020204" pitchFamily="34" charset="0"/>
                        </a:defRPr>
                      </a:lvl5pPr>
                      <a:lvl6pPr marL="27432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6pPr>
                      <a:lvl7pPr marL="32004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7pPr>
                      <a:lvl8pPr marL="36576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8pPr>
                      <a:lvl9pPr marL="4114800" fontAlgn="base">
                        <a:spcBef>
                          <a:spcPct val="50000"/>
                        </a:spcBef>
                        <a:spcAft>
                          <a:spcPct val="0"/>
                        </a:spcAft>
                        <a:buClr>
                          <a:srgbClr val="333399"/>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
                          <a:srgbClr val="333399"/>
                        </a:buClr>
                        <a:buSzTx/>
                        <a:buFont typeface="Wingdings" panose="05000000000000000000" pitchFamily="2" charset="2"/>
                        <a:buNone/>
                        <a:tabLst/>
                      </a:pPr>
                      <a:r>
                        <a:rPr kumimoji="0" lang="de-CH" altLang="de-DE" sz="1400" b="0" i="0" u="none" strike="noStrike" cap="none" normalizeH="0" baseline="0" smtClean="0">
                          <a:ln>
                            <a:noFill/>
                          </a:ln>
                          <a:solidFill>
                            <a:schemeClr val="tx1"/>
                          </a:solidFill>
                          <a:effectLst/>
                          <a:latin typeface="Arial" panose="020B0604020202020204" pitchFamily="34" charset="0"/>
                        </a:rPr>
                        <a:t>Nano specific risk cannot be ruled out. There is a need for further risk determination or risk reduction measures adressing production, usage and disposal, which are recommended in terms of the precautionary approach.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71226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1"/>
          <p:cNvSpPr>
            <a:spLocks noGrp="1"/>
          </p:cNvSpPr>
          <p:nvPr>
            <p:ph type="ftr" sz="quarter" idx="10"/>
          </p:nvPr>
        </p:nvSpPr>
        <p:spPr/>
        <p:txBody>
          <a:bodyPr/>
          <a:lstStyle/>
          <a:p>
            <a:r>
              <a:rPr lang="en-US" altLang="de-DE" smtClean="0">
                <a:solidFill>
                  <a:srgbClr val="000000"/>
                </a:solidFill>
              </a:rPr>
              <a:t>Swiss Action Plan on Nano Safety</a:t>
            </a:r>
            <a:endParaRPr lang="en-US" altLang="de-DE">
              <a:solidFill>
                <a:srgbClr val="000000"/>
              </a:solidFill>
            </a:endParaRPr>
          </a:p>
        </p:txBody>
      </p:sp>
      <p:sp>
        <p:nvSpPr>
          <p:cNvPr id="276487" name="Rectangle 7"/>
          <p:cNvSpPr>
            <a:spLocks noChangeArrowheads="1"/>
          </p:cNvSpPr>
          <p:nvPr/>
        </p:nvSpPr>
        <p:spPr bwMode="auto">
          <a:xfrm>
            <a:off x="1524000" y="1330794"/>
            <a:ext cx="181822"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fontAlgn="base">
              <a:spcBef>
                <a:spcPct val="0"/>
              </a:spcBef>
              <a:spcAft>
                <a:spcPct val="0"/>
              </a:spcAft>
            </a:pPr>
            <a:endParaRPr lang="de-CH" sz="2000">
              <a:solidFill>
                <a:srgbClr val="000000"/>
              </a:solidFill>
            </a:endParaRPr>
          </a:p>
        </p:txBody>
      </p:sp>
      <p:pic>
        <p:nvPicPr>
          <p:cNvPr id="27648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1" y="2597151"/>
            <a:ext cx="5895975" cy="3914775"/>
          </a:xfrm>
          <a:prstGeom prst="rect">
            <a:avLst/>
          </a:prstGeom>
          <a:noFill/>
          <a:extLst>
            <a:ext uri="{909E8E84-426E-40DD-AFC4-6F175D3DCCD1}">
              <a14:hiddenFill xmlns:a14="http://schemas.microsoft.com/office/drawing/2010/main">
                <a:solidFill>
                  <a:srgbClr val="FFFFFF"/>
                </a:solidFill>
              </a14:hiddenFill>
            </a:ext>
          </a:extLst>
        </p:spPr>
      </p:pic>
      <p:sp>
        <p:nvSpPr>
          <p:cNvPr id="276488" name="Rectangle 8"/>
          <p:cNvSpPr>
            <a:spLocks noChangeArrowheads="1"/>
          </p:cNvSpPr>
          <p:nvPr/>
        </p:nvSpPr>
        <p:spPr bwMode="auto">
          <a:xfrm>
            <a:off x="1914525" y="817564"/>
            <a:ext cx="82105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333399"/>
                </a:solidFill>
                <a:latin typeface="Arial" panose="020B0604020202020204" pitchFamily="34" charset="0"/>
              </a:defRPr>
            </a:lvl1pPr>
            <a:lvl2pPr>
              <a:defRPr sz="2400" b="1">
                <a:solidFill>
                  <a:srgbClr val="333399"/>
                </a:solidFill>
                <a:latin typeface="Arial" panose="020B0604020202020204" pitchFamily="34" charset="0"/>
              </a:defRPr>
            </a:lvl2pPr>
            <a:lvl3pPr>
              <a:defRPr sz="2400" b="1">
                <a:solidFill>
                  <a:srgbClr val="333399"/>
                </a:solidFill>
                <a:latin typeface="Arial" panose="020B0604020202020204" pitchFamily="34" charset="0"/>
              </a:defRPr>
            </a:lvl3pPr>
            <a:lvl4pPr>
              <a:defRPr sz="2400" b="1">
                <a:solidFill>
                  <a:srgbClr val="333399"/>
                </a:solidFill>
                <a:latin typeface="Arial" panose="020B0604020202020204" pitchFamily="34" charset="0"/>
              </a:defRPr>
            </a:lvl4pPr>
            <a:lvl5pPr>
              <a:defRPr sz="2400" b="1">
                <a:solidFill>
                  <a:srgbClr val="333399"/>
                </a:solidFill>
                <a:latin typeface="Arial" panose="020B0604020202020204" pitchFamily="34" charset="0"/>
              </a:defRPr>
            </a:lvl5pPr>
            <a:lvl6pPr marL="457200" fontAlgn="base">
              <a:spcBef>
                <a:spcPct val="0"/>
              </a:spcBef>
              <a:spcAft>
                <a:spcPct val="0"/>
              </a:spcAft>
              <a:defRPr sz="2400" b="1">
                <a:solidFill>
                  <a:srgbClr val="333399"/>
                </a:solidFill>
                <a:latin typeface="Arial" panose="020B0604020202020204" pitchFamily="34" charset="0"/>
              </a:defRPr>
            </a:lvl6pPr>
            <a:lvl7pPr marL="914400" fontAlgn="base">
              <a:spcBef>
                <a:spcPct val="0"/>
              </a:spcBef>
              <a:spcAft>
                <a:spcPct val="0"/>
              </a:spcAft>
              <a:defRPr sz="2400" b="1">
                <a:solidFill>
                  <a:srgbClr val="333399"/>
                </a:solidFill>
                <a:latin typeface="Arial" panose="020B0604020202020204" pitchFamily="34" charset="0"/>
              </a:defRPr>
            </a:lvl7pPr>
            <a:lvl8pPr marL="1371600" fontAlgn="base">
              <a:spcBef>
                <a:spcPct val="0"/>
              </a:spcBef>
              <a:spcAft>
                <a:spcPct val="0"/>
              </a:spcAft>
              <a:defRPr sz="2400" b="1">
                <a:solidFill>
                  <a:srgbClr val="333399"/>
                </a:solidFill>
                <a:latin typeface="Arial" panose="020B0604020202020204" pitchFamily="34" charset="0"/>
              </a:defRPr>
            </a:lvl8pPr>
            <a:lvl9pPr marL="1828800" fontAlgn="base">
              <a:spcBef>
                <a:spcPct val="0"/>
              </a:spcBef>
              <a:spcAft>
                <a:spcPct val="0"/>
              </a:spcAft>
              <a:defRPr sz="2400" b="1">
                <a:solidFill>
                  <a:srgbClr val="333399"/>
                </a:solidFill>
                <a:latin typeface="Arial" panose="020B0604020202020204" pitchFamily="34" charset="0"/>
              </a:defRPr>
            </a:lvl9pPr>
          </a:lstStyle>
          <a:p>
            <a:pPr fontAlgn="base">
              <a:spcBef>
                <a:spcPct val="0"/>
              </a:spcBef>
              <a:spcAft>
                <a:spcPct val="0"/>
              </a:spcAft>
            </a:pPr>
            <a:r>
              <a:rPr lang="de-CH" altLang="de-DE"/>
              <a:t>Dialoge Platform – </a:t>
            </a:r>
            <a:r>
              <a:rPr lang="de-CH" altLang="de-DE" sz="2000" b="0"/>
              <a:t>Consumer Information about Synthetic Nanomaterials in consumer goods</a:t>
            </a:r>
            <a:br>
              <a:rPr lang="de-CH" altLang="de-DE" sz="2000" b="0"/>
            </a:br>
            <a:r>
              <a:rPr lang="de-CH" altLang="de-DE" sz="1200" b="0"/>
              <a:t/>
            </a:r>
            <a:br>
              <a:rPr lang="de-CH" altLang="de-DE" sz="1200" b="0"/>
            </a:br>
            <a:r>
              <a:rPr lang="de-CH" altLang="de-DE" sz="1600" b="0"/>
              <a:t>Participators: consumers‘ interests organisations, industrial associations, retail business, administration</a:t>
            </a:r>
          </a:p>
        </p:txBody>
      </p:sp>
      <p:sp>
        <p:nvSpPr>
          <p:cNvPr id="276489" name="Text Box 9"/>
          <p:cNvSpPr txBox="1">
            <a:spLocks noChangeArrowheads="1"/>
          </p:cNvSpPr>
          <p:nvPr/>
        </p:nvSpPr>
        <p:spPr bwMode="auto">
          <a:xfrm>
            <a:off x="5934075" y="2562226"/>
            <a:ext cx="4152900" cy="3540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de-CH" altLang="de-DE" sz="1600">
                <a:solidFill>
                  <a:srgbClr val="000000"/>
                </a:solidFill>
              </a:rPr>
              <a:t>Results:</a:t>
            </a:r>
          </a:p>
          <a:p>
            <a:pPr fontAlgn="base">
              <a:spcBef>
                <a:spcPct val="0"/>
              </a:spcBef>
              <a:spcAft>
                <a:spcPct val="0"/>
              </a:spcAft>
            </a:pPr>
            <a:endParaRPr lang="en-US" altLang="de-DE" sz="1600">
              <a:solidFill>
                <a:srgbClr val="000000"/>
              </a:solidFill>
            </a:endParaRPr>
          </a:p>
          <a:p>
            <a:pPr fontAlgn="base">
              <a:spcBef>
                <a:spcPct val="0"/>
              </a:spcBef>
              <a:spcAft>
                <a:spcPct val="0"/>
              </a:spcAft>
            </a:pPr>
            <a:r>
              <a:rPr lang="en-US" altLang="de-DE" sz="1600">
                <a:solidFill>
                  <a:srgbClr val="000000"/>
                </a:solidFill>
              </a:rPr>
              <a:t>The recommended coordinated website platform will be reduced to practice within the framework of “communication and promotion of the public dialogue“.</a:t>
            </a:r>
            <a:endParaRPr lang="de-CH" altLang="de-DE" sz="2000">
              <a:solidFill>
                <a:srgbClr val="000000"/>
              </a:solidFill>
            </a:endParaRPr>
          </a:p>
          <a:p>
            <a:pPr fontAlgn="base">
              <a:spcBef>
                <a:spcPct val="0"/>
              </a:spcBef>
              <a:spcAft>
                <a:spcPct val="0"/>
              </a:spcAft>
            </a:pPr>
            <a:endParaRPr lang="de-CH" altLang="de-DE" sz="2000">
              <a:solidFill>
                <a:srgbClr val="000000"/>
              </a:solidFill>
            </a:endParaRPr>
          </a:p>
          <a:p>
            <a:pPr fontAlgn="base">
              <a:spcBef>
                <a:spcPct val="0"/>
              </a:spcBef>
              <a:spcAft>
                <a:spcPct val="0"/>
              </a:spcAft>
            </a:pPr>
            <a:endParaRPr lang="de-CH" altLang="de-DE" sz="2000">
              <a:solidFill>
                <a:srgbClr val="000000"/>
              </a:solidFill>
            </a:endParaRPr>
          </a:p>
          <a:p>
            <a:pPr fontAlgn="base">
              <a:spcBef>
                <a:spcPct val="0"/>
              </a:spcBef>
              <a:spcAft>
                <a:spcPct val="0"/>
              </a:spcAft>
            </a:pPr>
            <a:endParaRPr lang="de-CH" altLang="de-DE" sz="2000">
              <a:solidFill>
                <a:srgbClr val="000000"/>
              </a:solidFill>
            </a:endParaRPr>
          </a:p>
          <a:p>
            <a:pPr fontAlgn="base">
              <a:spcBef>
                <a:spcPct val="0"/>
              </a:spcBef>
              <a:spcAft>
                <a:spcPct val="0"/>
              </a:spcAft>
            </a:pPr>
            <a:endParaRPr lang="de-CH" altLang="de-DE" sz="2000">
              <a:solidFill>
                <a:srgbClr val="000000"/>
              </a:solidFill>
            </a:endParaRPr>
          </a:p>
          <a:p>
            <a:pPr fontAlgn="base">
              <a:spcBef>
                <a:spcPct val="0"/>
              </a:spcBef>
              <a:spcAft>
                <a:spcPct val="0"/>
              </a:spcAft>
            </a:pPr>
            <a:endParaRPr lang="de-CH" altLang="de-DE" sz="2000">
              <a:solidFill>
                <a:srgbClr val="000000"/>
              </a:solidFill>
            </a:endParaRPr>
          </a:p>
          <a:p>
            <a:pPr fontAlgn="base">
              <a:spcBef>
                <a:spcPct val="50000"/>
              </a:spcBef>
              <a:spcAft>
                <a:spcPct val="0"/>
              </a:spcAft>
            </a:pPr>
            <a:endParaRPr lang="en-US" altLang="de-DE" sz="2000">
              <a:solidFill>
                <a:srgbClr val="000000"/>
              </a:solidFill>
            </a:endParaRPr>
          </a:p>
        </p:txBody>
      </p:sp>
      <p:sp>
        <p:nvSpPr>
          <p:cNvPr id="276490" name="Text Box 10"/>
          <p:cNvSpPr txBox="1">
            <a:spLocks noChangeArrowheads="1"/>
          </p:cNvSpPr>
          <p:nvPr/>
        </p:nvSpPr>
        <p:spPr bwMode="auto">
          <a:xfrm>
            <a:off x="1990726" y="2324100"/>
            <a:ext cx="3857625" cy="30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50000"/>
              </a:spcBef>
              <a:spcAft>
                <a:spcPct val="0"/>
              </a:spcAft>
            </a:pPr>
            <a:r>
              <a:rPr lang="de-CH" altLang="de-DE" sz="1400">
                <a:solidFill>
                  <a:srgbClr val="000000"/>
                </a:solidFill>
              </a:rPr>
              <a:t>Ideas for general consumer information:</a:t>
            </a:r>
            <a:endParaRPr lang="en-US" altLang="de-DE" sz="1400">
              <a:solidFill>
                <a:srgbClr val="000000"/>
              </a:solidFill>
            </a:endParaRPr>
          </a:p>
        </p:txBody>
      </p:sp>
    </p:spTree>
    <p:extLst>
      <p:ext uri="{BB962C8B-B14F-4D97-AF65-F5344CB8AC3E}">
        <p14:creationId xmlns:p14="http://schemas.microsoft.com/office/powerpoint/2010/main" val="2158992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3"/>
          <p:cNvSpPr>
            <a:spLocks noGrp="1"/>
          </p:cNvSpPr>
          <p:nvPr>
            <p:ph type="ftr" sz="quarter" idx="10"/>
          </p:nvPr>
        </p:nvSpPr>
        <p:spPr/>
        <p:txBody>
          <a:bodyPr/>
          <a:lstStyle/>
          <a:p>
            <a:r>
              <a:rPr lang="en-US" altLang="de-DE" smtClean="0">
                <a:solidFill>
                  <a:srgbClr val="000000"/>
                </a:solidFill>
              </a:rPr>
              <a:t>Swiss Action Plan on Nano Safety</a:t>
            </a:r>
            <a:endParaRPr lang="en-US" altLang="de-DE">
              <a:solidFill>
                <a:srgbClr val="000000"/>
              </a:solidFill>
            </a:endParaRPr>
          </a:p>
        </p:txBody>
      </p:sp>
      <p:sp>
        <p:nvSpPr>
          <p:cNvPr id="277510" name="Rectangle 6"/>
          <p:cNvSpPr>
            <a:spLocks noChangeArrowheads="1"/>
          </p:cNvSpPr>
          <p:nvPr/>
        </p:nvSpPr>
        <p:spPr bwMode="auto">
          <a:xfrm>
            <a:off x="1524000" y="1246040"/>
            <a:ext cx="181822"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fontAlgn="base">
              <a:spcBef>
                <a:spcPct val="0"/>
              </a:spcBef>
              <a:spcAft>
                <a:spcPct val="0"/>
              </a:spcAft>
            </a:pPr>
            <a:endParaRPr lang="en-US" altLang="de-DE" sz="2400">
              <a:solidFill>
                <a:srgbClr val="000000"/>
              </a:solidFill>
            </a:endParaRPr>
          </a:p>
        </p:txBody>
      </p:sp>
      <p:pic>
        <p:nvPicPr>
          <p:cNvPr id="277509"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1611313"/>
            <a:ext cx="6008688" cy="4102100"/>
          </a:xfrm>
          <a:prstGeom prst="rect">
            <a:avLst/>
          </a:prstGeom>
          <a:noFill/>
          <a:extLst>
            <a:ext uri="{909E8E84-426E-40DD-AFC4-6F175D3DCCD1}">
              <a14:hiddenFill xmlns:a14="http://schemas.microsoft.com/office/drawing/2010/main">
                <a:solidFill>
                  <a:srgbClr val="FFFFFF"/>
                </a:solidFill>
              </a14:hiddenFill>
            </a:ext>
          </a:extLst>
        </p:spPr>
      </p:pic>
      <p:sp>
        <p:nvSpPr>
          <p:cNvPr id="277512" name="Text Box 8"/>
          <p:cNvSpPr txBox="1">
            <a:spLocks noChangeArrowheads="1"/>
          </p:cNvSpPr>
          <p:nvPr/>
        </p:nvSpPr>
        <p:spPr bwMode="auto">
          <a:xfrm>
            <a:off x="6019800" y="1600200"/>
            <a:ext cx="4400550" cy="4248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180975">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pPr>
            <a:r>
              <a:rPr lang="de-CH" altLang="de-DE" sz="1600">
                <a:solidFill>
                  <a:srgbClr val="000000"/>
                </a:solidFill>
              </a:rPr>
              <a:t>Results:</a:t>
            </a:r>
          </a:p>
          <a:p>
            <a:pPr fontAlgn="base">
              <a:spcBef>
                <a:spcPct val="50000"/>
              </a:spcBef>
              <a:spcAft>
                <a:spcPct val="0"/>
              </a:spcAft>
            </a:pPr>
            <a:r>
              <a:rPr lang="de-CH" altLang="de-DE" sz="1600">
                <a:solidFill>
                  <a:srgbClr val="000000"/>
                </a:solidFill>
              </a:rPr>
              <a:t>According to the NANO dialogue platform, the labelling question also comprises an in-depth analysis, </a:t>
            </a:r>
            <a:r>
              <a:rPr lang="de-CH" altLang="de-DE" sz="1600" b="1">
                <a:solidFill>
                  <a:srgbClr val="000000"/>
                </a:solidFill>
              </a:rPr>
              <a:t>what kind of label</a:t>
            </a:r>
            <a:r>
              <a:rPr lang="de-CH" altLang="de-DE" sz="1600">
                <a:solidFill>
                  <a:srgbClr val="000000"/>
                </a:solidFill>
              </a:rPr>
              <a:t> is suitable for </a:t>
            </a:r>
            <a:r>
              <a:rPr lang="de-CH" altLang="de-DE" sz="1600" b="1">
                <a:solidFill>
                  <a:srgbClr val="000000"/>
                </a:solidFill>
              </a:rPr>
              <a:t>different sectors</a:t>
            </a:r>
            <a:r>
              <a:rPr lang="de-CH" altLang="de-DE" sz="1600">
                <a:solidFill>
                  <a:srgbClr val="000000"/>
                </a:solidFill>
              </a:rPr>
              <a:t> (hazard-based lebelling; information labelling).</a:t>
            </a:r>
          </a:p>
          <a:p>
            <a:pPr fontAlgn="base">
              <a:spcBef>
                <a:spcPct val="50000"/>
              </a:spcBef>
              <a:spcAft>
                <a:spcPct val="0"/>
              </a:spcAft>
            </a:pPr>
            <a:r>
              <a:rPr lang="de-CH" altLang="de-DE" sz="1600">
                <a:solidFill>
                  <a:srgbClr val="000000"/>
                </a:solidFill>
              </a:rPr>
              <a:t>Without definitions of manomaterials</a:t>
            </a:r>
            <a:br>
              <a:rPr lang="de-CH" altLang="de-DE" sz="1600">
                <a:solidFill>
                  <a:srgbClr val="000000"/>
                </a:solidFill>
              </a:rPr>
            </a:br>
            <a:r>
              <a:rPr lang="de-CH" altLang="de-DE" sz="1600">
                <a:solidFill>
                  <a:srgbClr val="000000"/>
                </a:solidFill>
              </a:rPr>
              <a:t>and a solid basis for hazard and risk assessment, the labellig issue is difficult to tackle.</a:t>
            </a:r>
          </a:p>
          <a:p>
            <a:pPr fontAlgn="base">
              <a:spcBef>
                <a:spcPct val="50000"/>
              </a:spcBef>
              <a:spcAft>
                <a:spcPct val="0"/>
              </a:spcAft>
            </a:pPr>
            <a:r>
              <a:rPr lang="en-US" altLang="de-DE" sz="1600">
                <a:solidFill>
                  <a:srgbClr val="000000"/>
                </a:solidFill>
              </a:rPr>
              <a:t>Swiss labelling efforts must be designed in compliance with the EU, in order to avoid technical trade barriers for Swiss products within the European markets.</a:t>
            </a:r>
          </a:p>
          <a:p>
            <a:pPr fontAlgn="base">
              <a:spcBef>
                <a:spcPct val="50000"/>
              </a:spcBef>
              <a:spcAft>
                <a:spcPct val="0"/>
              </a:spcAft>
            </a:pPr>
            <a:endParaRPr lang="de-CH" altLang="de-DE" sz="1600">
              <a:solidFill>
                <a:srgbClr val="000000"/>
              </a:solidFill>
            </a:endParaRPr>
          </a:p>
        </p:txBody>
      </p:sp>
      <p:sp>
        <p:nvSpPr>
          <p:cNvPr id="277513" name="Text Box 9"/>
          <p:cNvSpPr txBox="1">
            <a:spLocks noChangeArrowheads="1"/>
          </p:cNvSpPr>
          <p:nvPr/>
        </p:nvSpPr>
        <p:spPr bwMode="auto">
          <a:xfrm>
            <a:off x="4619625" y="5856289"/>
            <a:ext cx="5581650"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50000"/>
              </a:spcBef>
              <a:spcAft>
                <a:spcPct val="0"/>
              </a:spcAft>
            </a:pPr>
            <a:r>
              <a:rPr lang="de-CH" altLang="de-DE" sz="2000">
                <a:solidFill>
                  <a:srgbClr val="000000"/>
                </a:solidFill>
              </a:rPr>
              <a:t>No common position and recommendation</a:t>
            </a:r>
            <a:endParaRPr lang="en-US" altLang="de-DE" sz="2000">
              <a:solidFill>
                <a:srgbClr val="000000"/>
              </a:solidFill>
            </a:endParaRPr>
          </a:p>
        </p:txBody>
      </p:sp>
      <p:sp>
        <p:nvSpPr>
          <p:cNvPr id="277514" name="Text Box 10"/>
          <p:cNvSpPr txBox="1">
            <a:spLocks noChangeArrowheads="1"/>
          </p:cNvSpPr>
          <p:nvPr/>
        </p:nvSpPr>
        <p:spPr bwMode="auto">
          <a:xfrm>
            <a:off x="1971676" y="1171575"/>
            <a:ext cx="4276725" cy="30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fontAlgn="base">
              <a:spcBef>
                <a:spcPct val="50000"/>
              </a:spcBef>
              <a:spcAft>
                <a:spcPct val="0"/>
              </a:spcAft>
            </a:pPr>
            <a:r>
              <a:rPr lang="de-CH" altLang="de-DE" sz="1400">
                <a:solidFill>
                  <a:srgbClr val="000000"/>
                </a:solidFill>
              </a:rPr>
              <a:t>Ideas for product specific consumer information:</a:t>
            </a:r>
            <a:endParaRPr lang="en-US" altLang="de-DE" sz="1400">
              <a:solidFill>
                <a:srgbClr val="000000"/>
              </a:solidFill>
            </a:endParaRPr>
          </a:p>
        </p:txBody>
      </p:sp>
      <p:sp>
        <p:nvSpPr>
          <p:cNvPr id="277515" name="AutoShape 11"/>
          <p:cNvSpPr>
            <a:spLocks noChangeArrowheads="1"/>
          </p:cNvSpPr>
          <p:nvPr/>
        </p:nvSpPr>
        <p:spPr bwMode="auto">
          <a:xfrm>
            <a:off x="2209801" y="5696433"/>
            <a:ext cx="361183" cy="799134"/>
          </a:xfrm>
          <a:prstGeom prst="rightArrow">
            <a:avLst>
              <a:gd name="adj1" fmla="val 50000"/>
              <a:gd name="adj2" fmla="val 1925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fontAlgn="base">
              <a:spcBef>
                <a:spcPct val="0"/>
              </a:spcBef>
              <a:spcAft>
                <a:spcPct val="0"/>
              </a:spcAft>
            </a:pPr>
            <a:endParaRPr lang="de-CH" sz="2000">
              <a:solidFill>
                <a:srgbClr val="000000"/>
              </a:solidFill>
            </a:endParaRPr>
          </a:p>
        </p:txBody>
      </p:sp>
    </p:spTree>
    <p:extLst>
      <p:ext uri="{BB962C8B-B14F-4D97-AF65-F5344CB8AC3E}">
        <p14:creationId xmlns:p14="http://schemas.microsoft.com/office/powerpoint/2010/main" val="3174693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smtClean="0">
                <a:latin typeface="+mn-lt"/>
              </a:rPr>
              <a:t>Swiss Action Plan: Table </a:t>
            </a:r>
            <a:r>
              <a:rPr lang="de-CH" b="1" dirty="0" err="1" smtClean="0">
                <a:latin typeface="+mn-lt"/>
              </a:rPr>
              <a:t>of</a:t>
            </a:r>
            <a:r>
              <a:rPr lang="de-CH" b="1" dirty="0" smtClean="0">
                <a:latin typeface="+mn-lt"/>
              </a:rPr>
              <a:t> Content 1</a:t>
            </a:r>
            <a:r>
              <a:rPr lang="de-CH" b="1" dirty="0">
                <a:latin typeface="+mn-lt"/>
              </a:rPr>
              <a:t/>
            </a:r>
            <a:br>
              <a:rPr lang="de-CH" b="1" dirty="0">
                <a:latin typeface="+mn-lt"/>
              </a:rPr>
            </a:br>
            <a:r>
              <a:rPr lang="de-CH" b="1" dirty="0">
                <a:latin typeface="+mn-lt"/>
              </a:rPr>
              <a:t>Analysis </a:t>
            </a:r>
            <a:r>
              <a:rPr lang="de-CH" b="1" dirty="0" err="1">
                <a:latin typeface="+mn-lt"/>
              </a:rPr>
              <a:t>of</a:t>
            </a:r>
            <a:r>
              <a:rPr lang="de-CH" b="1" dirty="0">
                <a:latin typeface="+mn-lt"/>
              </a:rPr>
              <a:t> </a:t>
            </a:r>
            <a:r>
              <a:rPr lang="de-CH" b="1" dirty="0" err="1">
                <a:latin typeface="+mn-lt"/>
              </a:rPr>
              <a:t>the</a:t>
            </a:r>
            <a:r>
              <a:rPr lang="de-CH" b="1" dirty="0">
                <a:latin typeface="+mn-lt"/>
              </a:rPr>
              <a:t> </a:t>
            </a:r>
            <a:r>
              <a:rPr lang="de-CH" b="1" dirty="0" err="1" smtClean="0">
                <a:latin typeface="+mn-lt"/>
              </a:rPr>
              <a:t>situation</a:t>
            </a:r>
            <a:endParaRPr lang="de-CH" b="1" dirty="0">
              <a:latin typeface="+mn-lt"/>
            </a:endParaRPr>
          </a:p>
        </p:txBody>
      </p:sp>
      <p:sp>
        <p:nvSpPr>
          <p:cNvPr id="3" name="Inhaltsplatzhalter 2"/>
          <p:cNvSpPr>
            <a:spLocks noGrp="1"/>
          </p:cNvSpPr>
          <p:nvPr>
            <p:ph idx="1"/>
          </p:nvPr>
        </p:nvSpPr>
        <p:spPr/>
        <p:txBody>
          <a:bodyPr>
            <a:normAutofit lnSpcReduction="10000"/>
          </a:bodyPr>
          <a:lstStyle/>
          <a:p>
            <a:r>
              <a:rPr lang="de-CH" dirty="0" smtClean="0">
                <a:solidFill>
                  <a:srgbClr val="0090C1"/>
                </a:solidFill>
                <a:latin typeface="FrutigerLTStd-Light"/>
              </a:rPr>
              <a:t>2.1 </a:t>
            </a:r>
            <a:r>
              <a:rPr lang="de-CH" sz="3200" dirty="0">
                <a:solidFill>
                  <a:srgbClr val="0090C1"/>
                </a:solidFill>
                <a:latin typeface="FrutigerLTStd-Light"/>
              </a:rPr>
              <a:t>Communication </a:t>
            </a:r>
            <a:r>
              <a:rPr lang="de-CH" sz="3200" dirty="0" err="1">
                <a:solidFill>
                  <a:srgbClr val="0090C1"/>
                </a:solidFill>
                <a:latin typeface="FrutigerLTStd-Light"/>
              </a:rPr>
              <a:t>and</a:t>
            </a:r>
            <a:r>
              <a:rPr lang="de-CH" sz="3200" dirty="0">
                <a:solidFill>
                  <a:srgbClr val="0090C1"/>
                </a:solidFill>
                <a:latin typeface="FrutigerLTStd-Light"/>
              </a:rPr>
              <a:t> </a:t>
            </a:r>
            <a:r>
              <a:rPr lang="de-CH" sz="3200" dirty="0" err="1">
                <a:solidFill>
                  <a:srgbClr val="0090C1"/>
                </a:solidFill>
                <a:latin typeface="FrutigerLTStd-Light"/>
              </a:rPr>
              <a:t>promoting</a:t>
            </a:r>
            <a:r>
              <a:rPr lang="de-CH" sz="3200" dirty="0">
                <a:solidFill>
                  <a:srgbClr val="0090C1"/>
                </a:solidFill>
                <a:latin typeface="FrutigerLTStd-Light"/>
              </a:rPr>
              <a:t> </a:t>
            </a:r>
            <a:r>
              <a:rPr lang="de-CH" sz="3200" dirty="0" err="1">
                <a:solidFill>
                  <a:srgbClr val="0090C1"/>
                </a:solidFill>
                <a:latin typeface="FrutigerLTStd-Light"/>
              </a:rPr>
              <a:t>dialogue</a:t>
            </a:r>
            <a:r>
              <a:rPr lang="de-CH" sz="3200" dirty="0">
                <a:solidFill>
                  <a:srgbClr val="0090C1"/>
                </a:solidFill>
                <a:latin typeface="FrutigerLTStd-Light"/>
              </a:rPr>
              <a:t> </a:t>
            </a:r>
            <a:endParaRPr lang="de-CH" sz="3200" dirty="0">
              <a:solidFill>
                <a:srgbClr val="000000"/>
              </a:solidFill>
              <a:latin typeface="FrutigerLTStd-Light"/>
            </a:endParaRPr>
          </a:p>
          <a:p>
            <a:r>
              <a:rPr lang="en-US" sz="3200" dirty="0">
                <a:solidFill>
                  <a:srgbClr val="0090C1"/>
                </a:solidFill>
                <a:latin typeface="FrutigerLTStd-Light"/>
              </a:rPr>
              <a:t>2.2 Effects on humans and the environment </a:t>
            </a:r>
            <a:endParaRPr lang="en-US" sz="3200" dirty="0">
              <a:solidFill>
                <a:srgbClr val="000000"/>
              </a:solidFill>
              <a:latin typeface="FrutigerLTStd-Light"/>
            </a:endParaRPr>
          </a:p>
          <a:p>
            <a:r>
              <a:rPr lang="en-US" sz="3200" dirty="0">
                <a:solidFill>
                  <a:srgbClr val="0090C1"/>
                </a:solidFill>
                <a:latin typeface="FrutigerLTStd-Light"/>
              </a:rPr>
              <a:t>2.3 Health protection at the workplace </a:t>
            </a:r>
            <a:endParaRPr lang="en-US" sz="3200" dirty="0">
              <a:solidFill>
                <a:srgbClr val="000000"/>
              </a:solidFill>
              <a:latin typeface="FrutigerLTStd-Light"/>
            </a:endParaRPr>
          </a:p>
          <a:p>
            <a:r>
              <a:rPr lang="en-US" sz="3200" dirty="0">
                <a:solidFill>
                  <a:srgbClr val="0090C1"/>
                </a:solidFill>
                <a:latin typeface="FrutigerLTStd-Light"/>
              </a:rPr>
              <a:t>2.4 Developing methods for measuring and testing:</a:t>
            </a:r>
          </a:p>
          <a:p>
            <a:pPr marL="0" indent="0">
              <a:buNone/>
            </a:pPr>
            <a:r>
              <a:rPr lang="de-CH" sz="3200" dirty="0" err="1">
                <a:solidFill>
                  <a:srgbClr val="0090C1"/>
                </a:solidFill>
                <a:latin typeface="FrutigerLTStd-Light"/>
              </a:rPr>
              <a:t>standardising</a:t>
            </a:r>
            <a:r>
              <a:rPr lang="de-CH" sz="3200" dirty="0">
                <a:solidFill>
                  <a:srgbClr val="0090C1"/>
                </a:solidFill>
                <a:latin typeface="FrutigerLTStd-Light"/>
              </a:rPr>
              <a:t> </a:t>
            </a:r>
            <a:r>
              <a:rPr lang="de-CH" sz="3200" dirty="0" err="1">
                <a:solidFill>
                  <a:srgbClr val="0090C1"/>
                </a:solidFill>
                <a:latin typeface="FrutigerLTStd-Light"/>
              </a:rPr>
              <a:t>terminology</a:t>
            </a:r>
            <a:r>
              <a:rPr lang="de-CH" sz="3200" dirty="0">
                <a:solidFill>
                  <a:srgbClr val="0090C1"/>
                </a:solidFill>
                <a:latin typeface="FrutigerLTStd-Light"/>
              </a:rPr>
              <a:t> </a:t>
            </a:r>
            <a:endParaRPr lang="de-CH" sz="3200" dirty="0">
              <a:solidFill>
                <a:srgbClr val="000000"/>
              </a:solidFill>
              <a:latin typeface="FrutigerLTStd-Light"/>
            </a:endParaRPr>
          </a:p>
          <a:p>
            <a:r>
              <a:rPr lang="en-US" sz="3200" dirty="0">
                <a:solidFill>
                  <a:srgbClr val="0090C1"/>
                </a:solidFill>
                <a:latin typeface="FrutigerLTStd-Light"/>
              </a:rPr>
              <a:t>2.5 Risk assessment and regulation </a:t>
            </a:r>
            <a:endParaRPr lang="en-US" sz="3200" dirty="0">
              <a:solidFill>
                <a:srgbClr val="000000"/>
              </a:solidFill>
              <a:latin typeface="FrutigerLTStd-Light"/>
            </a:endParaRPr>
          </a:p>
          <a:p>
            <a:r>
              <a:rPr lang="en-US" sz="3200" dirty="0">
                <a:solidFill>
                  <a:srgbClr val="0090C1"/>
                </a:solidFill>
                <a:latin typeface="FrutigerLTStd-Light"/>
              </a:rPr>
              <a:t>2.6 Benefits of nanotechnology to consumers,</a:t>
            </a:r>
          </a:p>
          <a:p>
            <a:pPr marL="0" indent="0">
              <a:buNone/>
            </a:pPr>
            <a:r>
              <a:rPr lang="de-CH" sz="3200" dirty="0" err="1">
                <a:solidFill>
                  <a:srgbClr val="0090C1"/>
                </a:solidFill>
                <a:latin typeface="FrutigerLTStd-Light"/>
              </a:rPr>
              <a:t>employees</a:t>
            </a:r>
            <a:r>
              <a:rPr lang="de-CH" sz="3200" dirty="0">
                <a:solidFill>
                  <a:srgbClr val="0090C1"/>
                </a:solidFill>
                <a:latin typeface="FrutigerLTStd-Light"/>
              </a:rPr>
              <a:t> </a:t>
            </a:r>
            <a:r>
              <a:rPr lang="de-CH" sz="3200" dirty="0" err="1">
                <a:solidFill>
                  <a:srgbClr val="0090C1"/>
                </a:solidFill>
                <a:latin typeface="FrutigerLTStd-Light"/>
              </a:rPr>
              <a:t>and</a:t>
            </a:r>
            <a:r>
              <a:rPr lang="de-CH" sz="3200" dirty="0">
                <a:solidFill>
                  <a:srgbClr val="0090C1"/>
                </a:solidFill>
                <a:latin typeface="FrutigerLTStd-Light"/>
              </a:rPr>
              <a:t> </a:t>
            </a:r>
            <a:r>
              <a:rPr lang="de-CH" sz="3200" dirty="0" err="1">
                <a:solidFill>
                  <a:srgbClr val="0090C1"/>
                </a:solidFill>
                <a:latin typeface="FrutigerLTStd-Light"/>
              </a:rPr>
              <a:t>the</a:t>
            </a:r>
            <a:r>
              <a:rPr lang="de-CH" sz="3200" dirty="0">
                <a:solidFill>
                  <a:srgbClr val="0090C1"/>
                </a:solidFill>
                <a:latin typeface="FrutigerLTStd-Light"/>
              </a:rPr>
              <a:t> </a:t>
            </a:r>
            <a:r>
              <a:rPr lang="de-CH" sz="3200" dirty="0" err="1">
                <a:solidFill>
                  <a:srgbClr val="0090C1"/>
                </a:solidFill>
                <a:latin typeface="FrutigerLTStd-Light"/>
              </a:rPr>
              <a:t>environment</a:t>
            </a:r>
            <a:endParaRPr lang="de-CH" sz="3200" dirty="0"/>
          </a:p>
        </p:txBody>
      </p:sp>
      <p:sp>
        <p:nvSpPr>
          <p:cNvPr id="4" name="Datumsplatzhalter 3"/>
          <p:cNvSpPr>
            <a:spLocks noGrp="1"/>
          </p:cNvSpPr>
          <p:nvPr>
            <p:ph type="dt" sz="half" idx="10"/>
          </p:nvPr>
        </p:nvSpPr>
        <p:spPr/>
        <p:txBody>
          <a:bodyPr/>
          <a:lstStyle/>
          <a:p>
            <a:r>
              <a:rPr lang="de-DE" smtClean="0"/>
              <a:t>10.09..2015</a:t>
            </a:r>
            <a:endParaRPr lang="de-CH"/>
          </a:p>
        </p:txBody>
      </p:sp>
      <p:sp>
        <p:nvSpPr>
          <p:cNvPr id="5" name="Fußzeilenplatzhalter 4"/>
          <p:cNvSpPr>
            <a:spLocks noGrp="1"/>
          </p:cNvSpPr>
          <p:nvPr>
            <p:ph type="ftr" sz="quarter" idx="11"/>
          </p:nvPr>
        </p:nvSpPr>
        <p:spPr/>
        <p:txBody>
          <a:bodyPr/>
          <a:lstStyle/>
          <a:p>
            <a:r>
              <a:rPr lang="en-US" smtClean="0"/>
              <a:t>Swiss Action Plan on Nano Safety</a:t>
            </a:r>
            <a:endParaRPr lang="de-CH"/>
          </a:p>
        </p:txBody>
      </p:sp>
      <p:sp>
        <p:nvSpPr>
          <p:cNvPr id="6" name="Foliennummernplatzhalter 5"/>
          <p:cNvSpPr>
            <a:spLocks noGrp="1"/>
          </p:cNvSpPr>
          <p:nvPr>
            <p:ph type="sldNum" sz="quarter" idx="12"/>
          </p:nvPr>
        </p:nvSpPr>
        <p:spPr/>
        <p:txBody>
          <a:bodyPr/>
          <a:lstStyle/>
          <a:p>
            <a:fld id="{7BFBCEDA-CD4D-4E66-A79A-350099644BF2}" type="slidenum">
              <a:rPr lang="de-CH" smtClean="0"/>
              <a:t>9</a:t>
            </a:fld>
            <a:endParaRPr lang="de-CH"/>
          </a:p>
        </p:txBody>
      </p:sp>
    </p:spTree>
    <p:extLst>
      <p:ext uri="{BB962C8B-B14F-4D97-AF65-F5344CB8AC3E}">
        <p14:creationId xmlns:p14="http://schemas.microsoft.com/office/powerpoint/2010/main" val="1327335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G_1_Gestaltungsrichtlinien_und_Vorgehensweise_D">
  <a:themeElements>
    <a:clrScheme name="">
      <a:dk1>
        <a:srgbClr val="000000"/>
      </a:dk1>
      <a:lt1>
        <a:srgbClr val="FFFFFF"/>
      </a:lt1>
      <a:dk2>
        <a:srgbClr val="000000"/>
      </a:dk2>
      <a:lt2>
        <a:srgbClr val="808080"/>
      </a:lt2>
      <a:accent1>
        <a:srgbClr val="DDDDDD"/>
      </a:accent1>
      <a:accent2>
        <a:srgbClr val="333399"/>
      </a:accent2>
      <a:accent3>
        <a:srgbClr val="FFFFFF"/>
      </a:accent3>
      <a:accent4>
        <a:srgbClr val="000000"/>
      </a:accent4>
      <a:accent5>
        <a:srgbClr val="EBEBEB"/>
      </a:accent5>
      <a:accent6>
        <a:srgbClr val="2D2D8A"/>
      </a:accent6>
      <a:hlink>
        <a:srgbClr val="CCCCFF"/>
      </a:hlink>
      <a:folHlink>
        <a:srgbClr val="B2B2B2"/>
      </a:folHlink>
    </a:clrScheme>
    <a:fontScheme name="BAG_1_Gestaltungsrichtlinien_und_Vorgehensweise_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AG_1_Gestaltungsrichtlinien_und_Vorgehensweise_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G_1_Gestaltungsrichtlinien_und_Vorgehensweise_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G_1_Gestaltungsrichtlinien_und_Vorgehensweise_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G_1_Gestaltungsrichtlinien_und_Vorgehensweise_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G_1_Gestaltungsrichtlinien_und_Vorgehensweise_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G_1_Gestaltungsrichtlinien_und_Vorgehensweise_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G_1_Gestaltungsrichtlinien_und_Vorgehensweise_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AG_1_Gestaltungsrichtlinien_und_Vorgehensweise_D">
  <a:themeElements>
    <a:clrScheme name="">
      <a:dk1>
        <a:srgbClr val="000000"/>
      </a:dk1>
      <a:lt1>
        <a:srgbClr val="FFFFFF"/>
      </a:lt1>
      <a:dk2>
        <a:srgbClr val="000000"/>
      </a:dk2>
      <a:lt2>
        <a:srgbClr val="808080"/>
      </a:lt2>
      <a:accent1>
        <a:srgbClr val="DDDDDD"/>
      </a:accent1>
      <a:accent2>
        <a:srgbClr val="333399"/>
      </a:accent2>
      <a:accent3>
        <a:srgbClr val="FFFFFF"/>
      </a:accent3>
      <a:accent4>
        <a:srgbClr val="000000"/>
      </a:accent4>
      <a:accent5>
        <a:srgbClr val="EBEBEB"/>
      </a:accent5>
      <a:accent6>
        <a:srgbClr val="2D2D8A"/>
      </a:accent6>
      <a:hlink>
        <a:srgbClr val="CCCCFF"/>
      </a:hlink>
      <a:folHlink>
        <a:srgbClr val="B2B2B2"/>
      </a:folHlink>
    </a:clrScheme>
    <a:fontScheme name="BAG_1_Gestaltungsrichtlinien_und_Vorgehensweise_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AG_1_Gestaltungsrichtlinien_und_Vorgehensweise_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G_1_Gestaltungsrichtlinien_und_Vorgehensweise_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G_1_Gestaltungsrichtlinien_und_Vorgehensweise_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G_1_Gestaltungsrichtlinien_und_Vorgehensweise_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G_1_Gestaltungsrichtlinien_und_Vorgehensweise_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G_1_Gestaltungsrichtlinien_und_Vorgehensweise_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G_1_Gestaltungsrichtlinien_und_Vorgehensweise_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AG_1_Gestaltungsrichtlinien_und_Vorgehensweise_D">
  <a:themeElements>
    <a:clrScheme name="">
      <a:dk1>
        <a:srgbClr val="000000"/>
      </a:dk1>
      <a:lt1>
        <a:srgbClr val="FFFFFF"/>
      </a:lt1>
      <a:dk2>
        <a:srgbClr val="000000"/>
      </a:dk2>
      <a:lt2>
        <a:srgbClr val="808080"/>
      </a:lt2>
      <a:accent1>
        <a:srgbClr val="DDDDDD"/>
      </a:accent1>
      <a:accent2>
        <a:srgbClr val="333399"/>
      </a:accent2>
      <a:accent3>
        <a:srgbClr val="FFFFFF"/>
      </a:accent3>
      <a:accent4>
        <a:srgbClr val="000000"/>
      </a:accent4>
      <a:accent5>
        <a:srgbClr val="EBEBEB"/>
      </a:accent5>
      <a:accent6>
        <a:srgbClr val="2D2D8A"/>
      </a:accent6>
      <a:hlink>
        <a:srgbClr val="CCCCFF"/>
      </a:hlink>
      <a:folHlink>
        <a:srgbClr val="B2B2B2"/>
      </a:folHlink>
    </a:clrScheme>
    <a:fontScheme name="BAG_1_Gestaltungsrichtlinien_und_Vorgehensweise_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AG_1_Gestaltungsrichtlinien_und_Vorgehensweise_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G_1_Gestaltungsrichtlinien_und_Vorgehensweise_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G_1_Gestaltungsrichtlinien_und_Vorgehensweise_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G_1_Gestaltungsrichtlinien_und_Vorgehensweise_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G_1_Gestaltungsrichtlinien_und_Vorgehensweise_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G_1_Gestaltungsrichtlinien_und_Vorgehensweise_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G_1_Gestaltungsrichtlinien_und_Vorgehensweise_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AG_1_Gestaltungsrichtlinien_und_Vorgehensweise_D">
  <a:themeElements>
    <a:clrScheme name="">
      <a:dk1>
        <a:srgbClr val="000000"/>
      </a:dk1>
      <a:lt1>
        <a:srgbClr val="FFFFFF"/>
      </a:lt1>
      <a:dk2>
        <a:srgbClr val="000000"/>
      </a:dk2>
      <a:lt2>
        <a:srgbClr val="808080"/>
      </a:lt2>
      <a:accent1>
        <a:srgbClr val="DDDDDD"/>
      </a:accent1>
      <a:accent2>
        <a:srgbClr val="333399"/>
      </a:accent2>
      <a:accent3>
        <a:srgbClr val="FFFFFF"/>
      </a:accent3>
      <a:accent4>
        <a:srgbClr val="000000"/>
      </a:accent4>
      <a:accent5>
        <a:srgbClr val="EBEBEB"/>
      </a:accent5>
      <a:accent6>
        <a:srgbClr val="2D2D8A"/>
      </a:accent6>
      <a:hlink>
        <a:srgbClr val="CCCCFF"/>
      </a:hlink>
      <a:folHlink>
        <a:srgbClr val="B2B2B2"/>
      </a:folHlink>
    </a:clrScheme>
    <a:fontScheme name="BAG_1_Gestaltungsrichtlinien_und_Vorgehensweise_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AG_1_Gestaltungsrichtlinien_und_Vorgehensweise_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G_1_Gestaltungsrichtlinien_und_Vorgehensweise_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G_1_Gestaltungsrichtlinien_und_Vorgehensweise_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G_1_Gestaltungsrichtlinien_und_Vorgehensweise_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G_1_Gestaltungsrichtlinien_und_Vorgehensweise_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G_1_Gestaltungsrichtlinien_und_Vorgehensweise_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G_1_Gestaltungsrichtlinien_und_Vorgehensweise_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BAG_1_Gestaltungsrichtlinien_und_Vorgehensweise_D">
  <a:themeElements>
    <a:clrScheme name="">
      <a:dk1>
        <a:srgbClr val="000000"/>
      </a:dk1>
      <a:lt1>
        <a:srgbClr val="FFFFFF"/>
      </a:lt1>
      <a:dk2>
        <a:srgbClr val="000000"/>
      </a:dk2>
      <a:lt2>
        <a:srgbClr val="808080"/>
      </a:lt2>
      <a:accent1>
        <a:srgbClr val="DDDDDD"/>
      </a:accent1>
      <a:accent2>
        <a:srgbClr val="333399"/>
      </a:accent2>
      <a:accent3>
        <a:srgbClr val="FFFFFF"/>
      </a:accent3>
      <a:accent4>
        <a:srgbClr val="000000"/>
      </a:accent4>
      <a:accent5>
        <a:srgbClr val="EBEBEB"/>
      </a:accent5>
      <a:accent6>
        <a:srgbClr val="2D2D8A"/>
      </a:accent6>
      <a:hlink>
        <a:srgbClr val="CCCCFF"/>
      </a:hlink>
      <a:folHlink>
        <a:srgbClr val="B2B2B2"/>
      </a:folHlink>
    </a:clrScheme>
    <a:fontScheme name="BAG_1_Gestaltungsrichtlinien_und_Vorgehensweise_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AG_1_Gestaltungsrichtlinien_und_Vorgehensweise_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G_1_Gestaltungsrichtlinien_und_Vorgehensweise_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G_1_Gestaltungsrichtlinien_und_Vorgehensweise_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G_1_Gestaltungsrichtlinien_und_Vorgehensweise_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G_1_Gestaltungsrichtlinien_und_Vorgehensweise_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G_1_Gestaltungsrichtlinien_und_Vorgehensweise_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G_1_Gestaltungsrichtlinien_und_Vorgehensweise_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BAG_1_Gestaltungsrichtlinien_und_Vorgehensweise_D">
  <a:themeElements>
    <a:clrScheme name="">
      <a:dk1>
        <a:srgbClr val="000000"/>
      </a:dk1>
      <a:lt1>
        <a:srgbClr val="FFFFFF"/>
      </a:lt1>
      <a:dk2>
        <a:srgbClr val="000000"/>
      </a:dk2>
      <a:lt2>
        <a:srgbClr val="808080"/>
      </a:lt2>
      <a:accent1>
        <a:srgbClr val="DDDDDD"/>
      </a:accent1>
      <a:accent2>
        <a:srgbClr val="333399"/>
      </a:accent2>
      <a:accent3>
        <a:srgbClr val="FFFFFF"/>
      </a:accent3>
      <a:accent4>
        <a:srgbClr val="000000"/>
      </a:accent4>
      <a:accent5>
        <a:srgbClr val="EBEBEB"/>
      </a:accent5>
      <a:accent6>
        <a:srgbClr val="2D2D8A"/>
      </a:accent6>
      <a:hlink>
        <a:srgbClr val="CCCCFF"/>
      </a:hlink>
      <a:folHlink>
        <a:srgbClr val="B2B2B2"/>
      </a:folHlink>
    </a:clrScheme>
    <a:fontScheme name="BAG_1_Gestaltungsrichtlinien_und_Vorgehensweise_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AG_1_Gestaltungsrichtlinien_und_Vorgehensweise_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AG_1_Gestaltungsrichtlinien_und_Vorgehensweise_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AG_1_Gestaltungsrichtlinien_und_Vorgehensweise_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AG_1_Gestaltungsrichtlinien_und_Vorgehensweise_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AG_1_Gestaltungsrichtlinien_und_Vorgehensweise_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AG_1_Gestaltungsrichtlinien_und_Vorgehensweise_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AG_1_Gestaltungsrichtlinien_und_Vorgehensweise_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1107</Words>
  <Application>Microsoft Office PowerPoint</Application>
  <PresentationFormat>Breitbild</PresentationFormat>
  <Paragraphs>160</Paragraphs>
  <Slides>17</Slides>
  <Notes>4</Notes>
  <HiddenSlides>0</HiddenSlides>
  <MMClips>0</MMClips>
  <ScaleCrop>false</ScaleCrop>
  <HeadingPairs>
    <vt:vector size="6" baseType="variant">
      <vt:variant>
        <vt:lpstr>Verwendete Schriftarten</vt:lpstr>
      </vt:variant>
      <vt:variant>
        <vt:i4>7</vt:i4>
      </vt:variant>
      <vt:variant>
        <vt:lpstr>Design</vt:lpstr>
      </vt:variant>
      <vt:variant>
        <vt:i4>7</vt:i4>
      </vt:variant>
      <vt:variant>
        <vt:lpstr>Folientitel</vt:lpstr>
      </vt:variant>
      <vt:variant>
        <vt:i4>17</vt:i4>
      </vt:variant>
    </vt:vector>
  </HeadingPairs>
  <TitlesOfParts>
    <vt:vector size="31" baseType="lpstr">
      <vt:lpstr>Arial</vt:lpstr>
      <vt:lpstr>Calibri</vt:lpstr>
      <vt:lpstr>Calibri Light</vt:lpstr>
      <vt:lpstr>FrutigerLTStd-Light</vt:lpstr>
      <vt:lpstr>Symbol</vt:lpstr>
      <vt:lpstr>Verdana</vt:lpstr>
      <vt:lpstr>Wingdings</vt:lpstr>
      <vt:lpstr>Office Theme</vt:lpstr>
      <vt:lpstr>BAG_1_Gestaltungsrichtlinien_und_Vorgehensweise_D</vt:lpstr>
      <vt:lpstr>1_BAG_1_Gestaltungsrichtlinien_und_Vorgehensweise_D</vt:lpstr>
      <vt:lpstr>2_BAG_1_Gestaltungsrichtlinien_und_Vorgehensweise_D</vt:lpstr>
      <vt:lpstr>3_BAG_1_Gestaltungsrichtlinien_und_Vorgehensweise_D</vt:lpstr>
      <vt:lpstr>4_BAG_1_Gestaltungsrichtlinien_und_Vorgehensweise_D</vt:lpstr>
      <vt:lpstr>5_BAG_1_Gestaltungsrichtlinien_und_Vorgehensweise_D</vt:lpstr>
      <vt:lpstr>The Swiss Action Plan on Synthetic Nanomaterials:  State of implementation</vt:lpstr>
      <vt:lpstr>Objectives of the Action Plan</vt:lpstr>
      <vt:lpstr>PowerPoint-Präsentation</vt:lpstr>
      <vt:lpstr>PowerPoint-Präsentation</vt:lpstr>
      <vt:lpstr>Rating Criteria</vt:lpstr>
      <vt:lpstr>Ranking</vt:lpstr>
      <vt:lpstr>PowerPoint-Präsentation</vt:lpstr>
      <vt:lpstr>PowerPoint-Präsentation</vt:lpstr>
      <vt:lpstr>Swiss Action Plan: Table of Content 1 Analysis of the situation</vt:lpstr>
      <vt:lpstr>Swiss Action Plan, Table of Content 2: Measures</vt:lpstr>
      <vt:lpstr>Swiss Action Plan, Table of Content 3: Appendices</vt:lpstr>
      <vt:lpstr>Swiss Action Plan, Table of Content 4: Appendices</vt:lpstr>
      <vt:lpstr>New Swiss legal requirements for nanomaterials (1): Definition of the term nanomaterials</vt:lpstr>
      <vt:lpstr>New Swiss legal requirements for nanomaterials (2) New reporting requirements</vt:lpstr>
      <vt:lpstr>New Swiss legal requirements for nanomaterials (3) New reporting requirements</vt:lpstr>
      <vt:lpstr>New Swiss legal requirements for nanomaterials (4)</vt:lpstr>
      <vt:lpstr>Legal work in progress in Switzerland</vt:lpstr>
    </vt:vector>
  </TitlesOfParts>
  <Company>Bundesverwaltung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Swiss Action Plan on Synthetic Nanomaterials</dc:title>
  <dc:creator>Karlaganis Georg BAFU</dc:creator>
  <cp:lastModifiedBy>Karlaganis Georg BAFU</cp:lastModifiedBy>
  <cp:revision>33</cp:revision>
  <dcterms:created xsi:type="dcterms:W3CDTF">2015-08-19T17:09:48Z</dcterms:created>
  <dcterms:modified xsi:type="dcterms:W3CDTF">2015-09-07T20:40:06Z</dcterms:modified>
</cp:coreProperties>
</file>